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57" r:id="rId3"/>
    <p:sldId id="259" r:id="rId4"/>
    <p:sldId id="260" r:id="rId5"/>
    <p:sldId id="258"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78" r:id="rId24"/>
    <p:sldId id="279" r:id="rId25"/>
    <p:sldId id="280" r:id="rId26"/>
    <p:sldId id="281" r:id="rId27"/>
    <p:sldId id="283" r:id="rId28"/>
    <p:sldId id="284" r:id="rId29"/>
    <p:sldId id="285" r:id="rId30"/>
    <p:sldId id="286" r:id="rId31"/>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9DF6"/>
    <a:srgbClr val="95618A"/>
    <a:srgbClr val="4EA8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284" autoAdjust="0"/>
  </p:normalViewPr>
  <p:slideViewPr>
    <p:cSldViewPr>
      <p:cViewPr varScale="1">
        <p:scale>
          <a:sx n="74" d="100"/>
          <a:sy n="74" d="100"/>
        </p:scale>
        <p:origin x="-145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A538A4-C44D-46AC-B5AD-9723DEB3F94C}"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zh-TW" altLang="en-US"/>
        </a:p>
      </dgm:t>
    </dgm:pt>
    <dgm:pt modelId="{C3C998BA-563B-4386-ADAD-0275B17222A1}">
      <dgm:prSet/>
      <dgm:spPr/>
      <dgm:t>
        <a:bodyPr/>
        <a:lstStyle/>
        <a:p>
          <a:pPr rtl="0"/>
          <a:r>
            <a:rPr lang="zh-TW" b="1" dirty="0" smtClean="0">
              <a:solidFill>
                <a:schemeClr val="tx1"/>
              </a:solidFill>
            </a:rPr>
            <a:t>行程介紹</a:t>
          </a:r>
          <a:endParaRPr lang="zh-TW" dirty="0">
            <a:solidFill>
              <a:schemeClr val="tx1"/>
            </a:solidFill>
          </a:endParaRPr>
        </a:p>
      </dgm:t>
    </dgm:pt>
    <dgm:pt modelId="{E39FDA31-442B-4FBC-AF5F-6773E3B9CA97}" type="parTrans" cxnId="{6A15B7A3-3F3F-4DFC-9C93-B359FDB823E8}">
      <dgm:prSet/>
      <dgm:spPr/>
      <dgm:t>
        <a:bodyPr/>
        <a:lstStyle/>
        <a:p>
          <a:endParaRPr lang="zh-TW" altLang="en-US"/>
        </a:p>
      </dgm:t>
    </dgm:pt>
    <dgm:pt modelId="{B8AA0C7B-E8ED-4BEA-AE82-906EB53D0C66}" type="sibTrans" cxnId="{6A15B7A3-3F3F-4DFC-9C93-B359FDB823E8}">
      <dgm:prSet/>
      <dgm:spPr/>
      <dgm:t>
        <a:bodyPr/>
        <a:lstStyle/>
        <a:p>
          <a:endParaRPr lang="zh-TW" altLang="en-US"/>
        </a:p>
      </dgm:t>
    </dgm:pt>
    <dgm:pt modelId="{C90AD408-9E00-4FCB-80D7-B8AF173DBD99}">
      <dgm:prSet/>
      <dgm:spPr/>
      <dgm:t>
        <a:bodyPr/>
        <a:lstStyle/>
        <a:p>
          <a:pPr rtl="0"/>
          <a:r>
            <a:rPr lang="zh-TW" b="1" smtClean="0"/>
            <a:t>考察紀要</a:t>
          </a:r>
          <a:endParaRPr lang="zh-TW"/>
        </a:p>
      </dgm:t>
    </dgm:pt>
    <dgm:pt modelId="{6C2595F2-1BEE-4A7C-AD4C-AFABB8BA3540}" type="parTrans" cxnId="{0D9C5E72-17D1-489F-BFC3-5B1B3EFB10A4}">
      <dgm:prSet/>
      <dgm:spPr/>
      <dgm:t>
        <a:bodyPr/>
        <a:lstStyle/>
        <a:p>
          <a:endParaRPr lang="zh-TW" altLang="en-US"/>
        </a:p>
      </dgm:t>
    </dgm:pt>
    <dgm:pt modelId="{36CDB27A-0758-4E45-B341-6CF3B1F953AE}" type="sibTrans" cxnId="{0D9C5E72-17D1-489F-BFC3-5B1B3EFB10A4}">
      <dgm:prSet/>
      <dgm:spPr/>
      <dgm:t>
        <a:bodyPr/>
        <a:lstStyle/>
        <a:p>
          <a:endParaRPr lang="zh-TW" altLang="en-US"/>
        </a:p>
      </dgm:t>
    </dgm:pt>
    <dgm:pt modelId="{62948C6E-0A98-4ED0-BC59-963C5051A9BE}">
      <dgm:prSet/>
      <dgm:spPr/>
      <dgm:t>
        <a:bodyPr/>
        <a:lstStyle/>
        <a:p>
          <a:pPr rtl="0"/>
          <a:r>
            <a:rPr lang="zh-TW" b="1" smtClean="0"/>
            <a:t>後記</a:t>
          </a:r>
          <a:endParaRPr lang="zh-TW"/>
        </a:p>
      </dgm:t>
    </dgm:pt>
    <dgm:pt modelId="{F2F894A9-8024-4DE5-98B5-5EC3161BA598}" type="parTrans" cxnId="{E5E6264C-FAFD-467B-A7CE-F30140D09A63}">
      <dgm:prSet/>
      <dgm:spPr/>
      <dgm:t>
        <a:bodyPr/>
        <a:lstStyle/>
        <a:p>
          <a:endParaRPr lang="zh-TW" altLang="en-US"/>
        </a:p>
      </dgm:t>
    </dgm:pt>
    <dgm:pt modelId="{7161D767-1F73-4281-8493-3585BDFA8EF4}" type="sibTrans" cxnId="{E5E6264C-FAFD-467B-A7CE-F30140D09A63}">
      <dgm:prSet/>
      <dgm:spPr/>
      <dgm:t>
        <a:bodyPr/>
        <a:lstStyle/>
        <a:p>
          <a:endParaRPr lang="zh-TW" altLang="en-US"/>
        </a:p>
      </dgm:t>
    </dgm:pt>
    <dgm:pt modelId="{0145F641-C0F2-423C-9B93-21C208229033}">
      <dgm:prSet/>
      <dgm:spPr/>
      <dgm:t>
        <a:bodyPr/>
        <a:lstStyle/>
        <a:p>
          <a:pPr rtl="0"/>
          <a:r>
            <a:rPr lang="zh-TW" b="1" smtClean="0"/>
            <a:t>考察心得</a:t>
          </a:r>
          <a:endParaRPr lang="zh-TW"/>
        </a:p>
      </dgm:t>
    </dgm:pt>
    <dgm:pt modelId="{6517CF2A-65DE-4F66-BD51-F211B33A0A5D}" type="parTrans" cxnId="{5CE25FB8-0C8B-4318-87A7-60B0BDC5E676}">
      <dgm:prSet/>
      <dgm:spPr/>
      <dgm:t>
        <a:bodyPr/>
        <a:lstStyle/>
        <a:p>
          <a:endParaRPr lang="zh-TW" altLang="en-US"/>
        </a:p>
      </dgm:t>
    </dgm:pt>
    <dgm:pt modelId="{18FF2BF5-35FD-4CA3-99D8-C49478C447B7}" type="sibTrans" cxnId="{5CE25FB8-0C8B-4318-87A7-60B0BDC5E676}">
      <dgm:prSet/>
      <dgm:spPr/>
      <dgm:t>
        <a:bodyPr/>
        <a:lstStyle/>
        <a:p>
          <a:endParaRPr lang="zh-TW" altLang="en-US"/>
        </a:p>
      </dgm:t>
    </dgm:pt>
    <dgm:pt modelId="{EBF18172-997D-4844-8051-EAA40725A693}">
      <dgm:prSet/>
      <dgm:spPr/>
      <dgm:t>
        <a:bodyPr/>
        <a:lstStyle/>
        <a:p>
          <a:pPr rtl="0"/>
          <a:r>
            <a:rPr lang="zh-TW" b="1" dirty="0" smtClean="0">
              <a:solidFill>
                <a:schemeClr val="tx1"/>
              </a:solidFill>
            </a:rPr>
            <a:t>活動剪影</a:t>
          </a:r>
          <a:endParaRPr lang="zh-TW" dirty="0">
            <a:solidFill>
              <a:schemeClr val="tx1"/>
            </a:solidFill>
          </a:endParaRPr>
        </a:p>
      </dgm:t>
    </dgm:pt>
    <dgm:pt modelId="{94526615-C611-44A1-BD5B-D52BB420C049}" type="parTrans" cxnId="{03B214A6-0409-4390-8399-EA4FE421FA5A}">
      <dgm:prSet/>
      <dgm:spPr/>
      <dgm:t>
        <a:bodyPr/>
        <a:lstStyle/>
        <a:p>
          <a:endParaRPr lang="zh-TW" altLang="en-US"/>
        </a:p>
      </dgm:t>
    </dgm:pt>
    <dgm:pt modelId="{EC86E08A-EDEF-4898-B461-EA5884AC78BF}" type="sibTrans" cxnId="{03B214A6-0409-4390-8399-EA4FE421FA5A}">
      <dgm:prSet/>
      <dgm:spPr/>
      <dgm:t>
        <a:bodyPr/>
        <a:lstStyle/>
        <a:p>
          <a:endParaRPr lang="zh-TW" altLang="en-US"/>
        </a:p>
      </dgm:t>
    </dgm:pt>
    <dgm:pt modelId="{E9E20822-1B8F-47B7-9875-86D9C342EE6E}" type="pres">
      <dgm:prSet presAssocID="{C2A538A4-C44D-46AC-B5AD-9723DEB3F94C}" presName="linear" presStyleCnt="0">
        <dgm:presLayoutVars>
          <dgm:animLvl val="lvl"/>
          <dgm:resizeHandles val="exact"/>
        </dgm:presLayoutVars>
      </dgm:prSet>
      <dgm:spPr/>
      <dgm:t>
        <a:bodyPr/>
        <a:lstStyle/>
        <a:p>
          <a:endParaRPr lang="zh-TW" altLang="en-US"/>
        </a:p>
      </dgm:t>
    </dgm:pt>
    <dgm:pt modelId="{0C6A0120-48AA-4811-B342-F97649154705}" type="pres">
      <dgm:prSet presAssocID="{C3C998BA-563B-4386-ADAD-0275B17222A1}" presName="parentText" presStyleLbl="node1" presStyleIdx="0" presStyleCnt="5">
        <dgm:presLayoutVars>
          <dgm:chMax val="0"/>
          <dgm:bulletEnabled val="1"/>
        </dgm:presLayoutVars>
      </dgm:prSet>
      <dgm:spPr/>
      <dgm:t>
        <a:bodyPr/>
        <a:lstStyle/>
        <a:p>
          <a:endParaRPr lang="zh-TW" altLang="en-US"/>
        </a:p>
      </dgm:t>
    </dgm:pt>
    <dgm:pt modelId="{76A67744-AE8C-4993-A10C-594B86F68EAD}" type="pres">
      <dgm:prSet presAssocID="{B8AA0C7B-E8ED-4BEA-AE82-906EB53D0C66}" presName="spacer" presStyleCnt="0"/>
      <dgm:spPr/>
    </dgm:pt>
    <dgm:pt modelId="{9C8ED375-8FC5-4517-831E-AA9981BD15BD}" type="pres">
      <dgm:prSet presAssocID="{C90AD408-9E00-4FCB-80D7-B8AF173DBD99}" presName="parentText" presStyleLbl="node1" presStyleIdx="1" presStyleCnt="5">
        <dgm:presLayoutVars>
          <dgm:chMax val="0"/>
          <dgm:bulletEnabled val="1"/>
        </dgm:presLayoutVars>
      </dgm:prSet>
      <dgm:spPr/>
      <dgm:t>
        <a:bodyPr/>
        <a:lstStyle/>
        <a:p>
          <a:endParaRPr lang="zh-TW" altLang="en-US"/>
        </a:p>
      </dgm:t>
    </dgm:pt>
    <dgm:pt modelId="{A28AFA66-A510-4391-9A68-72E75CED5790}" type="pres">
      <dgm:prSet presAssocID="{36CDB27A-0758-4E45-B341-6CF3B1F953AE}" presName="spacer" presStyleCnt="0"/>
      <dgm:spPr/>
    </dgm:pt>
    <dgm:pt modelId="{B595F91B-8F26-4F02-99A6-B7AA1062ED96}" type="pres">
      <dgm:prSet presAssocID="{62948C6E-0A98-4ED0-BC59-963C5051A9BE}" presName="parentText" presStyleLbl="node1" presStyleIdx="2" presStyleCnt="5">
        <dgm:presLayoutVars>
          <dgm:chMax val="0"/>
          <dgm:bulletEnabled val="1"/>
        </dgm:presLayoutVars>
      </dgm:prSet>
      <dgm:spPr/>
      <dgm:t>
        <a:bodyPr/>
        <a:lstStyle/>
        <a:p>
          <a:endParaRPr lang="zh-TW" altLang="en-US"/>
        </a:p>
      </dgm:t>
    </dgm:pt>
    <dgm:pt modelId="{6173F57D-6C16-408D-88B5-C1DF22C5ABA7}" type="pres">
      <dgm:prSet presAssocID="{7161D767-1F73-4281-8493-3585BDFA8EF4}" presName="spacer" presStyleCnt="0"/>
      <dgm:spPr/>
    </dgm:pt>
    <dgm:pt modelId="{A9E16458-3EEF-4FBF-BDD7-2D9AE9FE9947}" type="pres">
      <dgm:prSet presAssocID="{0145F641-C0F2-423C-9B93-21C208229033}" presName="parentText" presStyleLbl="node1" presStyleIdx="3" presStyleCnt="5">
        <dgm:presLayoutVars>
          <dgm:chMax val="0"/>
          <dgm:bulletEnabled val="1"/>
        </dgm:presLayoutVars>
      </dgm:prSet>
      <dgm:spPr/>
      <dgm:t>
        <a:bodyPr/>
        <a:lstStyle/>
        <a:p>
          <a:endParaRPr lang="zh-TW" altLang="en-US"/>
        </a:p>
      </dgm:t>
    </dgm:pt>
    <dgm:pt modelId="{8E586245-7571-46CE-BB47-B940911B7529}" type="pres">
      <dgm:prSet presAssocID="{18FF2BF5-35FD-4CA3-99D8-C49478C447B7}" presName="spacer" presStyleCnt="0"/>
      <dgm:spPr/>
    </dgm:pt>
    <dgm:pt modelId="{2AF8E72C-408A-407C-B650-35ED4FFE59C6}" type="pres">
      <dgm:prSet presAssocID="{EBF18172-997D-4844-8051-EAA40725A693}" presName="parentText" presStyleLbl="node1" presStyleIdx="4" presStyleCnt="5">
        <dgm:presLayoutVars>
          <dgm:chMax val="0"/>
          <dgm:bulletEnabled val="1"/>
        </dgm:presLayoutVars>
      </dgm:prSet>
      <dgm:spPr/>
      <dgm:t>
        <a:bodyPr/>
        <a:lstStyle/>
        <a:p>
          <a:endParaRPr lang="zh-TW" altLang="en-US"/>
        </a:p>
      </dgm:t>
    </dgm:pt>
  </dgm:ptLst>
  <dgm:cxnLst>
    <dgm:cxn modelId="{0D9C5E72-17D1-489F-BFC3-5B1B3EFB10A4}" srcId="{C2A538A4-C44D-46AC-B5AD-9723DEB3F94C}" destId="{C90AD408-9E00-4FCB-80D7-B8AF173DBD99}" srcOrd="1" destOrd="0" parTransId="{6C2595F2-1BEE-4A7C-AD4C-AFABB8BA3540}" sibTransId="{36CDB27A-0758-4E45-B341-6CF3B1F953AE}"/>
    <dgm:cxn modelId="{5CE25FB8-0C8B-4318-87A7-60B0BDC5E676}" srcId="{C2A538A4-C44D-46AC-B5AD-9723DEB3F94C}" destId="{0145F641-C0F2-423C-9B93-21C208229033}" srcOrd="3" destOrd="0" parTransId="{6517CF2A-65DE-4F66-BD51-F211B33A0A5D}" sibTransId="{18FF2BF5-35FD-4CA3-99D8-C49478C447B7}"/>
    <dgm:cxn modelId="{6A15B7A3-3F3F-4DFC-9C93-B359FDB823E8}" srcId="{C2A538A4-C44D-46AC-B5AD-9723DEB3F94C}" destId="{C3C998BA-563B-4386-ADAD-0275B17222A1}" srcOrd="0" destOrd="0" parTransId="{E39FDA31-442B-4FBC-AF5F-6773E3B9CA97}" sibTransId="{B8AA0C7B-E8ED-4BEA-AE82-906EB53D0C66}"/>
    <dgm:cxn modelId="{E5E6264C-FAFD-467B-A7CE-F30140D09A63}" srcId="{C2A538A4-C44D-46AC-B5AD-9723DEB3F94C}" destId="{62948C6E-0A98-4ED0-BC59-963C5051A9BE}" srcOrd="2" destOrd="0" parTransId="{F2F894A9-8024-4DE5-98B5-5EC3161BA598}" sibTransId="{7161D767-1F73-4281-8493-3585BDFA8EF4}"/>
    <dgm:cxn modelId="{9EDF70BC-D9ED-4B07-8CEC-CE6B0B68FC45}" type="presOf" srcId="{C3C998BA-563B-4386-ADAD-0275B17222A1}" destId="{0C6A0120-48AA-4811-B342-F97649154705}" srcOrd="0" destOrd="0" presId="urn:microsoft.com/office/officeart/2005/8/layout/vList2"/>
    <dgm:cxn modelId="{88F92631-04AC-4265-92D9-0CBB3ADB8493}" type="presOf" srcId="{EBF18172-997D-4844-8051-EAA40725A693}" destId="{2AF8E72C-408A-407C-B650-35ED4FFE59C6}" srcOrd="0" destOrd="0" presId="urn:microsoft.com/office/officeart/2005/8/layout/vList2"/>
    <dgm:cxn modelId="{92DDA280-3C8C-47A5-AAB8-67640A9E7C61}" type="presOf" srcId="{62948C6E-0A98-4ED0-BC59-963C5051A9BE}" destId="{B595F91B-8F26-4F02-99A6-B7AA1062ED96}" srcOrd="0" destOrd="0" presId="urn:microsoft.com/office/officeart/2005/8/layout/vList2"/>
    <dgm:cxn modelId="{03B214A6-0409-4390-8399-EA4FE421FA5A}" srcId="{C2A538A4-C44D-46AC-B5AD-9723DEB3F94C}" destId="{EBF18172-997D-4844-8051-EAA40725A693}" srcOrd="4" destOrd="0" parTransId="{94526615-C611-44A1-BD5B-D52BB420C049}" sibTransId="{EC86E08A-EDEF-4898-B461-EA5884AC78BF}"/>
    <dgm:cxn modelId="{AFE1F4EE-7DB6-4FFA-A26A-788E4CEB3187}" type="presOf" srcId="{C90AD408-9E00-4FCB-80D7-B8AF173DBD99}" destId="{9C8ED375-8FC5-4517-831E-AA9981BD15BD}" srcOrd="0" destOrd="0" presId="urn:microsoft.com/office/officeart/2005/8/layout/vList2"/>
    <dgm:cxn modelId="{6F003580-2BC5-49A6-B187-C2830A1A2543}" type="presOf" srcId="{0145F641-C0F2-423C-9B93-21C208229033}" destId="{A9E16458-3EEF-4FBF-BDD7-2D9AE9FE9947}" srcOrd="0" destOrd="0" presId="urn:microsoft.com/office/officeart/2005/8/layout/vList2"/>
    <dgm:cxn modelId="{C171B858-17B9-4EDD-B6ED-6C6F45CEC680}" type="presOf" srcId="{C2A538A4-C44D-46AC-B5AD-9723DEB3F94C}" destId="{E9E20822-1B8F-47B7-9875-86D9C342EE6E}" srcOrd="0" destOrd="0" presId="urn:microsoft.com/office/officeart/2005/8/layout/vList2"/>
    <dgm:cxn modelId="{6D4474D2-8D89-4832-B353-EE7BA8358F93}" type="presParOf" srcId="{E9E20822-1B8F-47B7-9875-86D9C342EE6E}" destId="{0C6A0120-48AA-4811-B342-F97649154705}" srcOrd="0" destOrd="0" presId="urn:microsoft.com/office/officeart/2005/8/layout/vList2"/>
    <dgm:cxn modelId="{9CA7A2DF-7AD6-4579-ACEA-EFBCCF2A6F9C}" type="presParOf" srcId="{E9E20822-1B8F-47B7-9875-86D9C342EE6E}" destId="{76A67744-AE8C-4993-A10C-594B86F68EAD}" srcOrd="1" destOrd="0" presId="urn:microsoft.com/office/officeart/2005/8/layout/vList2"/>
    <dgm:cxn modelId="{0C6598FD-3A97-4607-88A8-1458524D7623}" type="presParOf" srcId="{E9E20822-1B8F-47B7-9875-86D9C342EE6E}" destId="{9C8ED375-8FC5-4517-831E-AA9981BD15BD}" srcOrd="2" destOrd="0" presId="urn:microsoft.com/office/officeart/2005/8/layout/vList2"/>
    <dgm:cxn modelId="{95D46978-8E74-4F4C-8814-05A9E0D4AF1B}" type="presParOf" srcId="{E9E20822-1B8F-47B7-9875-86D9C342EE6E}" destId="{A28AFA66-A510-4391-9A68-72E75CED5790}" srcOrd="3" destOrd="0" presId="urn:microsoft.com/office/officeart/2005/8/layout/vList2"/>
    <dgm:cxn modelId="{4D6AB401-0652-47F6-8337-D1990340F54F}" type="presParOf" srcId="{E9E20822-1B8F-47B7-9875-86D9C342EE6E}" destId="{B595F91B-8F26-4F02-99A6-B7AA1062ED96}" srcOrd="4" destOrd="0" presId="urn:microsoft.com/office/officeart/2005/8/layout/vList2"/>
    <dgm:cxn modelId="{962D4172-B7D4-4D98-88D8-08B11EB511C7}" type="presParOf" srcId="{E9E20822-1B8F-47B7-9875-86D9C342EE6E}" destId="{6173F57D-6C16-408D-88B5-C1DF22C5ABA7}" srcOrd="5" destOrd="0" presId="urn:microsoft.com/office/officeart/2005/8/layout/vList2"/>
    <dgm:cxn modelId="{0EB0D82B-5902-4B05-9108-B48C47A376D6}" type="presParOf" srcId="{E9E20822-1B8F-47B7-9875-86D9C342EE6E}" destId="{A9E16458-3EEF-4FBF-BDD7-2D9AE9FE9947}" srcOrd="6" destOrd="0" presId="urn:microsoft.com/office/officeart/2005/8/layout/vList2"/>
    <dgm:cxn modelId="{E432AA60-E5F9-4E58-91DD-16E2C501978B}" type="presParOf" srcId="{E9E20822-1B8F-47B7-9875-86D9C342EE6E}" destId="{8E586245-7571-46CE-BB47-B940911B7529}" srcOrd="7" destOrd="0" presId="urn:microsoft.com/office/officeart/2005/8/layout/vList2"/>
    <dgm:cxn modelId="{088D26BA-E30F-4855-B20E-883DE58A166D}" type="presParOf" srcId="{E9E20822-1B8F-47B7-9875-86D9C342EE6E}" destId="{2AF8E72C-408A-407C-B650-35ED4FFE59C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8813C34-27E8-43C7-B22E-91C789BB5A17}" type="doc">
      <dgm:prSet loTypeId="urn:microsoft.com/office/officeart/2005/8/layout/hList1" loCatId="list" qsTypeId="urn:microsoft.com/office/officeart/2005/8/quickstyle/simple3" qsCatId="simple" csTypeId="urn:microsoft.com/office/officeart/2005/8/colors/colorful4" csCatId="colorful" phldr="1"/>
      <dgm:spPr/>
      <dgm:t>
        <a:bodyPr/>
        <a:lstStyle/>
        <a:p>
          <a:endParaRPr lang="zh-TW" altLang="en-US"/>
        </a:p>
      </dgm:t>
    </dgm:pt>
    <dgm:pt modelId="{47E7BF76-0491-4A2D-A834-CE93B550C2A7}">
      <dgm:prSet phldrT="[文字]"/>
      <dgm:spPr/>
      <dgm:t>
        <a:bodyPr/>
        <a:lstStyle/>
        <a:p>
          <a:r>
            <a:rPr lang="zh-TW" b="1" dirty="0" smtClean="0"/>
            <a:t>與比利時檢察機關</a:t>
          </a:r>
          <a:endParaRPr lang="en-US" altLang="zh-TW" b="1" dirty="0" smtClean="0"/>
        </a:p>
        <a:p>
          <a:r>
            <a:rPr lang="zh-TW" b="1" dirty="0" smtClean="0"/>
            <a:t>開啟合作交流</a:t>
          </a:r>
          <a:endParaRPr lang="zh-TW" altLang="en-US" dirty="0"/>
        </a:p>
      </dgm:t>
    </dgm:pt>
    <dgm:pt modelId="{231AFFBB-931D-4C5E-9512-8AB4C1DB8662}" type="parTrans" cxnId="{13715940-F229-48CF-A6CF-EDDD638E4BF3}">
      <dgm:prSet/>
      <dgm:spPr/>
      <dgm:t>
        <a:bodyPr/>
        <a:lstStyle/>
        <a:p>
          <a:endParaRPr lang="zh-TW" altLang="en-US"/>
        </a:p>
      </dgm:t>
    </dgm:pt>
    <dgm:pt modelId="{E1946F84-A15E-4A88-BE82-C2558621D687}" type="sibTrans" cxnId="{13715940-F229-48CF-A6CF-EDDD638E4BF3}">
      <dgm:prSet/>
      <dgm:spPr/>
      <dgm:t>
        <a:bodyPr/>
        <a:lstStyle/>
        <a:p>
          <a:endParaRPr lang="zh-TW" altLang="en-US"/>
        </a:p>
      </dgm:t>
    </dgm:pt>
    <dgm:pt modelId="{6826DE2A-778D-4247-B1C6-9053FC5CFA22}">
      <dgm:prSet phldrT="[文字]"/>
      <dgm:spPr/>
      <dgm:t>
        <a:bodyPr/>
        <a:lstStyle/>
        <a:p>
          <a:r>
            <a:rPr lang="zh-TW" altLang="en-US" dirty="0" smtClean="0"/>
            <a:t>今年度前往法國</a:t>
          </a:r>
          <a:r>
            <a:rPr lang="en-US" altLang="zh-TW" dirty="0" smtClean="0"/>
            <a:t>ENM</a:t>
          </a:r>
          <a:r>
            <a:rPr lang="zh-TW" altLang="en-US" dirty="0" smtClean="0"/>
            <a:t>進修之中檢劉檢察官玉媛，於</a:t>
          </a:r>
          <a:r>
            <a:rPr lang="en-US" altLang="en-US" dirty="0" smtClean="0"/>
            <a:t>106</a:t>
          </a:r>
          <a:r>
            <a:rPr lang="zh-TW" altLang="en-US" dirty="0" smtClean="0"/>
            <a:t>年</a:t>
          </a:r>
          <a:r>
            <a:rPr lang="en-US" altLang="en-US" dirty="0" smtClean="0"/>
            <a:t>11</a:t>
          </a:r>
          <a:r>
            <a:rPr lang="zh-TW" altLang="en-US" dirty="0" smtClean="0"/>
            <a:t>月</a:t>
          </a:r>
          <a:r>
            <a:rPr lang="en-US" altLang="en-US" dirty="0" smtClean="0"/>
            <a:t>15</a:t>
          </a:r>
          <a:r>
            <a:rPr lang="zh-TW" altLang="en-US" dirty="0" smtClean="0"/>
            <a:t>日至同年月</a:t>
          </a:r>
          <a:r>
            <a:rPr lang="en-US" altLang="en-US" dirty="0" smtClean="0"/>
            <a:t>16</a:t>
          </a:r>
          <a:r>
            <a:rPr lang="zh-TW" altLang="en-US" dirty="0" smtClean="0"/>
            <a:t>日前往比利時檢察署見習，觀摩一般刑事案件及重罪案件之開庭並與承審法官、檢察官座談</a:t>
          </a:r>
          <a:endParaRPr lang="zh-TW" altLang="en-US" dirty="0"/>
        </a:p>
      </dgm:t>
    </dgm:pt>
    <dgm:pt modelId="{C991B15D-FDE6-4FFA-AEFE-D4AD0A321677}" type="parTrans" cxnId="{FD211C1B-9524-48C6-8925-6AAA5371EFFF}">
      <dgm:prSet/>
      <dgm:spPr/>
      <dgm:t>
        <a:bodyPr/>
        <a:lstStyle/>
        <a:p>
          <a:endParaRPr lang="zh-TW" altLang="en-US"/>
        </a:p>
      </dgm:t>
    </dgm:pt>
    <dgm:pt modelId="{9B295DE4-447B-4EB5-95EE-86948B694180}" type="sibTrans" cxnId="{FD211C1B-9524-48C6-8925-6AAA5371EFFF}">
      <dgm:prSet/>
      <dgm:spPr/>
      <dgm:t>
        <a:bodyPr/>
        <a:lstStyle/>
        <a:p>
          <a:endParaRPr lang="zh-TW" altLang="en-US"/>
        </a:p>
      </dgm:t>
    </dgm:pt>
    <dgm:pt modelId="{532D4BB3-8BEE-47DC-9909-127C619B2E03}">
      <dgm:prSet phldrT="[文字]"/>
      <dgm:spPr/>
      <dgm:t>
        <a:bodyPr/>
        <a:lstStyle/>
        <a:p>
          <a:r>
            <a:rPr lang="zh-TW" altLang="en-US" dirty="0" smtClean="0"/>
            <a:t>與</a:t>
          </a:r>
          <a:r>
            <a:rPr lang="en-US" altLang="zh-TW" dirty="0" smtClean="0"/>
            <a:t>ENM</a:t>
          </a:r>
          <a:r>
            <a:rPr lang="zh-TW" altLang="en-US" dirty="0" smtClean="0"/>
            <a:t>擴大</a:t>
          </a:r>
          <a:r>
            <a:rPr lang="zh-TW" altLang="en-US" dirty="0" smtClean="0"/>
            <a:t>合作交流</a:t>
          </a:r>
          <a:endParaRPr lang="zh-TW" altLang="en-US" dirty="0"/>
        </a:p>
      </dgm:t>
    </dgm:pt>
    <dgm:pt modelId="{5A3FB08C-520D-488C-8610-0B3DC082277E}" type="parTrans" cxnId="{513414A7-1C82-46F5-AC6D-DB2E41D93B22}">
      <dgm:prSet/>
      <dgm:spPr/>
      <dgm:t>
        <a:bodyPr/>
        <a:lstStyle/>
        <a:p>
          <a:endParaRPr lang="zh-TW" altLang="en-US"/>
        </a:p>
      </dgm:t>
    </dgm:pt>
    <dgm:pt modelId="{F1770FCD-699D-4608-BE53-6850FEBD2983}" type="sibTrans" cxnId="{513414A7-1C82-46F5-AC6D-DB2E41D93B22}">
      <dgm:prSet/>
      <dgm:spPr/>
      <dgm:t>
        <a:bodyPr/>
        <a:lstStyle/>
        <a:p>
          <a:endParaRPr lang="zh-TW" altLang="en-US"/>
        </a:p>
      </dgm:t>
    </dgm:pt>
    <dgm:pt modelId="{4FEE40DF-0D4E-4B04-BB2F-AC2CF5939A3C}">
      <dgm:prSet phldrT="[文字]"/>
      <dgm:spPr/>
      <dgm:t>
        <a:bodyPr/>
        <a:lstStyle/>
        <a:p>
          <a:r>
            <a:rPr lang="zh-TW" altLang="en-US" dirty="0" smtClean="0"/>
            <a:t>我方派遣檢察官前往</a:t>
          </a:r>
          <a:r>
            <a:rPr lang="zh-TW" altLang="en-US" dirty="0" smtClean="0"/>
            <a:t>巴黎</a:t>
          </a:r>
          <a:r>
            <a:rPr lang="en-US" altLang="zh-TW" dirty="0" smtClean="0"/>
            <a:t>E</a:t>
          </a:r>
          <a:r>
            <a:rPr lang="zh-TW" altLang="en-US" dirty="0" smtClean="0"/>
            <a:t>Ｎ</a:t>
          </a:r>
          <a:r>
            <a:rPr lang="zh-TW" altLang="en-US" dirty="0" smtClean="0"/>
            <a:t>Ｍ參與課程</a:t>
          </a:r>
          <a:endParaRPr lang="zh-TW" altLang="en-US" dirty="0"/>
        </a:p>
      </dgm:t>
    </dgm:pt>
    <dgm:pt modelId="{1DBCDAE7-E9BE-424C-BDD2-328D16BB53D5}" type="parTrans" cxnId="{330A746E-6282-4B7B-A772-E749B043CBCF}">
      <dgm:prSet/>
      <dgm:spPr/>
      <dgm:t>
        <a:bodyPr/>
        <a:lstStyle/>
        <a:p>
          <a:endParaRPr lang="zh-TW" altLang="en-US"/>
        </a:p>
      </dgm:t>
    </dgm:pt>
    <dgm:pt modelId="{F1B4CFA7-29FE-4E58-8D7C-780C30287ADD}" type="sibTrans" cxnId="{330A746E-6282-4B7B-A772-E749B043CBCF}">
      <dgm:prSet/>
      <dgm:spPr/>
      <dgm:t>
        <a:bodyPr/>
        <a:lstStyle/>
        <a:p>
          <a:endParaRPr lang="zh-TW" altLang="en-US"/>
        </a:p>
      </dgm:t>
    </dgm:pt>
    <dgm:pt modelId="{78A78E46-2482-4109-A11C-2FB8277BCD66}">
      <dgm:prSet phldrT="[文字]"/>
      <dgm:spPr/>
      <dgm:t>
        <a:bodyPr/>
        <a:lstStyle/>
        <a:p>
          <a:r>
            <a:rPr lang="zh-TW" altLang="en-US" dirty="0" smtClean="0"/>
            <a:t>我方派遣導師前往</a:t>
          </a:r>
          <a:r>
            <a:rPr lang="zh-TW" altLang="en-US" dirty="0" smtClean="0"/>
            <a:t>波爾多</a:t>
          </a:r>
          <a:r>
            <a:rPr lang="en-US" altLang="zh-TW" dirty="0" smtClean="0"/>
            <a:t>E</a:t>
          </a:r>
          <a:r>
            <a:rPr lang="zh-TW" altLang="en-US" dirty="0" smtClean="0"/>
            <a:t>Ｎ</a:t>
          </a:r>
          <a:r>
            <a:rPr lang="zh-TW" altLang="en-US" dirty="0" smtClean="0"/>
            <a:t>Ｍ見習</a:t>
          </a:r>
          <a:endParaRPr lang="zh-TW" altLang="en-US" dirty="0"/>
        </a:p>
      </dgm:t>
    </dgm:pt>
    <dgm:pt modelId="{EF72F4D3-DE7F-4FE8-8724-26E65BC919F0}" type="parTrans" cxnId="{0F68FDF4-7310-4853-A9F0-07DAA63B1C10}">
      <dgm:prSet/>
      <dgm:spPr/>
      <dgm:t>
        <a:bodyPr/>
        <a:lstStyle/>
        <a:p>
          <a:endParaRPr lang="zh-TW" altLang="en-US"/>
        </a:p>
      </dgm:t>
    </dgm:pt>
    <dgm:pt modelId="{40322ECE-44E2-4EA1-AB61-BBE1EF80D9B9}" type="sibTrans" cxnId="{0F68FDF4-7310-4853-A9F0-07DAA63B1C10}">
      <dgm:prSet/>
      <dgm:spPr/>
      <dgm:t>
        <a:bodyPr/>
        <a:lstStyle/>
        <a:p>
          <a:endParaRPr lang="zh-TW" altLang="en-US"/>
        </a:p>
      </dgm:t>
    </dgm:pt>
    <dgm:pt modelId="{F415D82F-CB30-435D-905F-BC44607AD2A4}">
      <dgm:prSet phldrT="[文字]"/>
      <dgm:spPr/>
      <dgm:t>
        <a:bodyPr/>
        <a:lstStyle/>
        <a:p>
          <a:r>
            <a:rPr lang="en-US" altLang="en-US" dirty="0" smtClean="0"/>
            <a:t>ENM</a:t>
          </a:r>
          <a:r>
            <a:rPr lang="zh-TW" altLang="en-US" dirty="0" smtClean="0"/>
            <a:t>派遣司法官學員到本學院見習</a:t>
          </a:r>
          <a:endParaRPr lang="zh-TW" altLang="en-US" dirty="0"/>
        </a:p>
      </dgm:t>
    </dgm:pt>
    <dgm:pt modelId="{1264071B-2C89-4CC7-92B6-C4C7A60A634E}" type="parTrans" cxnId="{D4093566-60AC-491D-ACA7-F4511631F3D3}">
      <dgm:prSet/>
      <dgm:spPr/>
      <dgm:t>
        <a:bodyPr/>
        <a:lstStyle/>
        <a:p>
          <a:endParaRPr lang="zh-TW" altLang="en-US"/>
        </a:p>
      </dgm:t>
    </dgm:pt>
    <dgm:pt modelId="{58084FF4-3DA4-47E5-8E4C-9B3331BC78ED}" type="sibTrans" cxnId="{D4093566-60AC-491D-ACA7-F4511631F3D3}">
      <dgm:prSet/>
      <dgm:spPr/>
      <dgm:t>
        <a:bodyPr/>
        <a:lstStyle/>
        <a:p>
          <a:endParaRPr lang="zh-TW" altLang="en-US"/>
        </a:p>
      </dgm:t>
    </dgm:pt>
    <dgm:pt modelId="{60CA560B-4565-418C-ACFE-A66086A0C181}" type="pres">
      <dgm:prSet presAssocID="{18813C34-27E8-43C7-B22E-91C789BB5A17}" presName="Name0" presStyleCnt="0">
        <dgm:presLayoutVars>
          <dgm:dir/>
          <dgm:animLvl val="lvl"/>
          <dgm:resizeHandles val="exact"/>
        </dgm:presLayoutVars>
      </dgm:prSet>
      <dgm:spPr/>
      <dgm:t>
        <a:bodyPr/>
        <a:lstStyle/>
        <a:p>
          <a:endParaRPr lang="zh-TW" altLang="en-US"/>
        </a:p>
      </dgm:t>
    </dgm:pt>
    <dgm:pt modelId="{F0F91006-AB04-484E-A66E-70EDDCC32774}" type="pres">
      <dgm:prSet presAssocID="{47E7BF76-0491-4A2D-A834-CE93B550C2A7}" presName="composite" presStyleCnt="0"/>
      <dgm:spPr/>
    </dgm:pt>
    <dgm:pt modelId="{A0EC4608-2711-40D1-8CDD-7B3A7FDC2851}" type="pres">
      <dgm:prSet presAssocID="{47E7BF76-0491-4A2D-A834-CE93B550C2A7}" presName="parTx" presStyleLbl="alignNode1" presStyleIdx="0" presStyleCnt="2">
        <dgm:presLayoutVars>
          <dgm:chMax val="0"/>
          <dgm:chPref val="0"/>
          <dgm:bulletEnabled val="1"/>
        </dgm:presLayoutVars>
      </dgm:prSet>
      <dgm:spPr/>
      <dgm:t>
        <a:bodyPr/>
        <a:lstStyle/>
        <a:p>
          <a:endParaRPr lang="zh-TW" altLang="en-US"/>
        </a:p>
      </dgm:t>
    </dgm:pt>
    <dgm:pt modelId="{47088CE7-FAEF-48C4-99D1-E7E80F3A9221}" type="pres">
      <dgm:prSet presAssocID="{47E7BF76-0491-4A2D-A834-CE93B550C2A7}" presName="desTx" presStyleLbl="alignAccFollowNode1" presStyleIdx="0" presStyleCnt="2">
        <dgm:presLayoutVars>
          <dgm:bulletEnabled val="1"/>
        </dgm:presLayoutVars>
      </dgm:prSet>
      <dgm:spPr/>
      <dgm:t>
        <a:bodyPr/>
        <a:lstStyle/>
        <a:p>
          <a:endParaRPr lang="zh-TW" altLang="en-US"/>
        </a:p>
      </dgm:t>
    </dgm:pt>
    <dgm:pt modelId="{4ABF61DD-C7F5-4BBF-A90C-056E3F77B830}" type="pres">
      <dgm:prSet presAssocID="{E1946F84-A15E-4A88-BE82-C2558621D687}" presName="space" presStyleCnt="0"/>
      <dgm:spPr/>
    </dgm:pt>
    <dgm:pt modelId="{40CEFB67-DDAB-433F-9BD0-57EF53253619}" type="pres">
      <dgm:prSet presAssocID="{532D4BB3-8BEE-47DC-9909-127C619B2E03}" presName="composite" presStyleCnt="0"/>
      <dgm:spPr/>
    </dgm:pt>
    <dgm:pt modelId="{785D3D84-60DA-4682-B84E-F771CD9BEA3D}" type="pres">
      <dgm:prSet presAssocID="{532D4BB3-8BEE-47DC-9909-127C619B2E03}" presName="parTx" presStyleLbl="alignNode1" presStyleIdx="1" presStyleCnt="2">
        <dgm:presLayoutVars>
          <dgm:chMax val="0"/>
          <dgm:chPref val="0"/>
          <dgm:bulletEnabled val="1"/>
        </dgm:presLayoutVars>
      </dgm:prSet>
      <dgm:spPr/>
      <dgm:t>
        <a:bodyPr/>
        <a:lstStyle/>
        <a:p>
          <a:endParaRPr lang="zh-TW" altLang="en-US"/>
        </a:p>
      </dgm:t>
    </dgm:pt>
    <dgm:pt modelId="{E92B887B-AD61-4759-A9B8-13345FFE0364}" type="pres">
      <dgm:prSet presAssocID="{532D4BB3-8BEE-47DC-9909-127C619B2E03}" presName="desTx" presStyleLbl="alignAccFollowNode1" presStyleIdx="1" presStyleCnt="2">
        <dgm:presLayoutVars>
          <dgm:bulletEnabled val="1"/>
        </dgm:presLayoutVars>
      </dgm:prSet>
      <dgm:spPr/>
      <dgm:t>
        <a:bodyPr/>
        <a:lstStyle/>
        <a:p>
          <a:endParaRPr lang="zh-TW" altLang="en-US"/>
        </a:p>
      </dgm:t>
    </dgm:pt>
  </dgm:ptLst>
  <dgm:cxnLst>
    <dgm:cxn modelId="{2472BAFA-9C44-45B6-B39C-26AE89D393A1}" type="presOf" srcId="{78A78E46-2482-4109-A11C-2FB8277BCD66}" destId="{E92B887B-AD61-4759-A9B8-13345FFE0364}" srcOrd="0" destOrd="1" presId="urn:microsoft.com/office/officeart/2005/8/layout/hList1"/>
    <dgm:cxn modelId="{32A4DC98-8C2F-448D-89AB-F3D4D32E2CDC}" type="presOf" srcId="{532D4BB3-8BEE-47DC-9909-127C619B2E03}" destId="{785D3D84-60DA-4682-B84E-F771CD9BEA3D}" srcOrd="0" destOrd="0" presId="urn:microsoft.com/office/officeart/2005/8/layout/hList1"/>
    <dgm:cxn modelId="{04D582E2-1555-449C-B125-81DFD6E07F0E}" type="presOf" srcId="{6826DE2A-778D-4247-B1C6-9053FC5CFA22}" destId="{47088CE7-FAEF-48C4-99D1-E7E80F3A9221}" srcOrd="0" destOrd="0" presId="urn:microsoft.com/office/officeart/2005/8/layout/hList1"/>
    <dgm:cxn modelId="{D4093566-60AC-491D-ACA7-F4511631F3D3}" srcId="{532D4BB3-8BEE-47DC-9909-127C619B2E03}" destId="{F415D82F-CB30-435D-905F-BC44607AD2A4}" srcOrd="2" destOrd="0" parTransId="{1264071B-2C89-4CC7-92B6-C4C7A60A634E}" sibTransId="{58084FF4-3DA4-47E5-8E4C-9B3331BC78ED}"/>
    <dgm:cxn modelId="{FD211C1B-9524-48C6-8925-6AAA5371EFFF}" srcId="{47E7BF76-0491-4A2D-A834-CE93B550C2A7}" destId="{6826DE2A-778D-4247-B1C6-9053FC5CFA22}" srcOrd="0" destOrd="0" parTransId="{C991B15D-FDE6-4FFA-AEFE-D4AD0A321677}" sibTransId="{9B295DE4-447B-4EB5-95EE-86948B694180}"/>
    <dgm:cxn modelId="{13715940-F229-48CF-A6CF-EDDD638E4BF3}" srcId="{18813C34-27E8-43C7-B22E-91C789BB5A17}" destId="{47E7BF76-0491-4A2D-A834-CE93B550C2A7}" srcOrd="0" destOrd="0" parTransId="{231AFFBB-931D-4C5E-9512-8AB4C1DB8662}" sibTransId="{E1946F84-A15E-4A88-BE82-C2558621D687}"/>
    <dgm:cxn modelId="{67D66D7D-FC5B-4262-B7D6-E5138292BF2A}" type="presOf" srcId="{47E7BF76-0491-4A2D-A834-CE93B550C2A7}" destId="{A0EC4608-2711-40D1-8CDD-7B3A7FDC2851}" srcOrd="0" destOrd="0" presId="urn:microsoft.com/office/officeart/2005/8/layout/hList1"/>
    <dgm:cxn modelId="{330A746E-6282-4B7B-A772-E749B043CBCF}" srcId="{532D4BB3-8BEE-47DC-9909-127C619B2E03}" destId="{4FEE40DF-0D4E-4B04-BB2F-AC2CF5939A3C}" srcOrd="0" destOrd="0" parTransId="{1DBCDAE7-E9BE-424C-BDD2-328D16BB53D5}" sibTransId="{F1B4CFA7-29FE-4E58-8D7C-780C30287ADD}"/>
    <dgm:cxn modelId="{513414A7-1C82-46F5-AC6D-DB2E41D93B22}" srcId="{18813C34-27E8-43C7-B22E-91C789BB5A17}" destId="{532D4BB3-8BEE-47DC-9909-127C619B2E03}" srcOrd="1" destOrd="0" parTransId="{5A3FB08C-520D-488C-8610-0B3DC082277E}" sibTransId="{F1770FCD-699D-4608-BE53-6850FEBD2983}"/>
    <dgm:cxn modelId="{A52B2080-CE33-4994-91CE-46FB5D0AF84F}" type="presOf" srcId="{18813C34-27E8-43C7-B22E-91C789BB5A17}" destId="{60CA560B-4565-418C-ACFE-A66086A0C181}" srcOrd="0" destOrd="0" presId="urn:microsoft.com/office/officeart/2005/8/layout/hList1"/>
    <dgm:cxn modelId="{0F68FDF4-7310-4853-A9F0-07DAA63B1C10}" srcId="{532D4BB3-8BEE-47DC-9909-127C619B2E03}" destId="{78A78E46-2482-4109-A11C-2FB8277BCD66}" srcOrd="1" destOrd="0" parTransId="{EF72F4D3-DE7F-4FE8-8724-26E65BC919F0}" sibTransId="{40322ECE-44E2-4EA1-AB61-BBE1EF80D9B9}"/>
    <dgm:cxn modelId="{754B91BC-1874-4F55-8FB6-21571B01A980}" type="presOf" srcId="{4FEE40DF-0D4E-4B04-BB2F-AC2CF5939A3C}" destId="{E92B887B-AD61-4759-A9B8-13345FFE0364}" srcOrd="0" destOrd="0" presId="urn:microsoft.com/office/officeart/2005/8/layout/hList1"/>
    <dgm:cxn modelId="{B1691C93-A484-44A3-9858-1CF8EA750702}" type="presOf" srcId="{F415D82F-CB30-435D-905F-BC44607AD2A4}" destId="{E92B887B-AD61-4759-A9B8-13345FFE0364}" srcOrd="0" destOrd="2" presId="urn:microsoft.com/office/officeart/2005/8/layout/hList1"/>
    <dgm:cxn modelId="{F07048F2-872C-4402-A61E-E9CB02944773}" type="presParOf" srcId="{60CA560B-4565-418C-ACFE-A66086A0C181}" destId="{F0F91006-AB04-484E-A66E-70EDDCC32774}" srcOrd="0" destOrd="0" presId="urn:microsoft.com/office/officeart/2005/8/layout/hList1"/>
    <dgm:cxn modelId="{0162F7D8-4A8C-4DEA-B32D-E49BEA6077B8}" type="presParOf" srcId="{F0F91006-AB04-484E-A66E-70EDDCC32774}" destId="{A0EC4608-2711-40D1-8CDD-7B3A7FDC2851}" srcOrd="0" destOrd="0" presId="urn:microsoft.com/office/officeart/2005/8/layout/hList1"/>
    <dgm:cxn modelId="{9B9C1950-1C19-4797-8A06-35BF82A02B75}" type="presParOf" srcId="{F0F91006-AB04-484E-A66E-70EDDCC32774}" destId="{47088CE7-FAEF-48C4-99D1-E7E80F3A9221}" srcOrd="1" destOrd="0" presId="urn:microsoft.com/office/officeart/2005/8/layout/hList1"/>
    <dgm:cxn modelId="{EEA44BC8-FD1F-442B-AEB5-BFF5C44A1149}" type="presParOf" srcId="{60CA560B-4565-418C-ACFE-A66086A0C181}" destId="{4ABF61DD-C7F5-4BBF-A90C-056E3F77B830}" srcOrd="1" destOrd="0" presId="urn:microsoft.com/office/officeart/2005/8/layout/hList1"/>
    <dgm:cxn modelId="{09721648-59E3-4914-A6D5-EF42C6613646}" type="presParOf" srcId="{60CA560B-4565-418C-ACFE-A66086A0C181}" destId="{40CEFB67-DDAB-433F-9BD0-57EF53253619}" srcOrd="2" destOrd="0" presId="urn:microsoft.com/office/officeart/2005/8/layout/hList1"/>
    <dgm:cxn modelId="{F074C93F-E595-4C1D-AE3D-B34297DAE4E0}" type="presParOf" srcId="{40CEFB67-DDAB-433F-9BD0-57EF53253619}" destId="{785D3D84-60DA-4682-B84E-F771CD9BEA3D}" srcOrd="0" destOrd="0" presId="urn:microsoft.com/office/officeart/2005/8/layout/hList1"/>
    <dgm:cxn modelId="{6ABCA8AB-49F9-4AB3-938B-6886D00BA2A8}" type="presParOf" srcId="{40CEFB67-DDAB-433F-9BD0-57EF53253619}" destId="{E92B887B-AD61-4759-A9B8-13345FFE036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65C4BBF-5E72-43EF-A236-FD4B40D9B08F}" type="doc">
      <dgm:prSet loTypeId="urn:microsoft.com/office/officeart/2005/8/layout/hList1" loCatId="list" qsTypeId="urn:microsoft.com/office/officeart/2005/8/quickstyle/simple3" qsCatId="simple" csTypeId="urn:microsoft.com/office/officeart/2005/8/colors/colorful2" csCatId="colorful" phldr="1"/>
      <dgm:spPr/>
      <dgm:t>
        <a:bodyPr/>
        <a:lstStyle/>
        <a:p>
          <a:endParaRPr lang="zh-TW" altLang="en-US"/>
        </a:p>
      </dgm:t>
    </dgm:pt>
    <dgm:pt modelId="{5EBEF416-B4D8-4D7E-87CA-0C06F72B32F5}">
      <dgm:prSet phldrT="[文字]"/>
      <dgm:spPr/>
      <dgm:t>
        <a:bodyPr/>
        <a:lstStyle/>
        <a:p>
          <a:r>
            <a:rPr lang="zh-TW" altLang="en-US" dirty="0" smtClean="0"/>
            <a:t>司法官職前養成</a:t>
          </a:r>
          <a:endParaRPr lang="zh-TW" altLang="en-US" dirty="0"/>
        </a:p>
      </dgm:t>
    </dgm:pt>
    <dgm:pt modelId="{1CB47717-D50A-4335-BAEA-D702812F4EDD}" type="parTrans" cxnId="{DE930406-C637-492F-83C0-754F045244B4}">
      <dgm:prSet/>
      <dgm:spPr/>
      <dgm:t>
        <a:bodyPr/>
        <a:lstStyle/>
        <a:p>
          <a:endParaRPr lang="zh-TW" altLang="en-US"/>
        </a:p>
      </dgm:t>
    </dgm:pt>
    <dgm:pt modelId="{97B7B69F-DB1E-4037-8E2F-9E9821E7E83A}" type="sibTrans" cxnId="{DE930406-C637-492F-83C0-754F045244B4}">
      <dgm:prSet/>
      <dgm:spPr/>
      <dgm:t>
        <a:bodyPr/>
        <a:lstStyle/>
        <a:p>
          <a:endParaRPr lang="zh-TW" altLang="en-US"/>
        </a:p>
      </dgm:t>
    </dgm:pt>
    <dgm:pt modelId="{D9E1BB5B-5D71-461F-AFF0-6515558D8FB1}">
      <dgm:prSet phldrT="[文字]"/>
      <dgm:spPr/>
      <dgm:t>
        <a:bodyPr/>
        <a:lstStyle/>
        <a:p>
          <a:r>
            <a:rPr lang="zh-TW" altLang="en-US" dirty="0" smtClean="0"/>
            <a:t>訓期長短</a:t>
          </a:r>
          <a:endParaRPr lang="zh-TW" altLang="en-US" dirty="0"/>
        </a:p>
      </dgm:t>
    </dgm:pt>
    <dgm:pt modelId="{F39FFB66-04A4-49D7-89D2-0F6C96DB895D}" type="parTrans" cxnId="{E8F18D8F-01DF-4165-8BEC-1551BDFB3B0F}">
      <dgm:prSet/>
      <dgm:spPr/>
      <dgm:t>
        <a:bodyPr/>
        <a:lstStyle/>
        <a:p>
          <a:endParaRPr lang="zh-TW" altLang="en-US"/>
        </a:p>
      </dgm:t>
    </dgm:pt>
    <dgm:pt modelId="{C40C0BAF-E39A-4AAD-95C6-FB217C5DD808}" type="sibTrans" cxnId="{E8F18D8F-01DF-4165-8BEC-1551BDFB3B0F}">
      <dgm:prSet/>
      <dgm:spPr/>
      <dgm:t>
        <a:bodyPr/>
        <a:lstStyle/>
        <a:p>
          <a:endParaRPr lang="zh-TW" altLang="en-US"/>
        </a:p>
      </dgm:t>
    </dgm:pt>
    <dgm:pt modelId="{8BAC8A38-9AFC-4991-900E-71F1BEDDF22C}">
      <dgm:prSet phldrT="[文字]"/>
      <dgm:spPr/>
      <dgm:t>
        <a:bodyPr/>
        <a:lstStyle/>
        <a:p>
          <a:r>
            <a:rPr lang="zh-TW" altLang="en-US" dirty="0" smtClean="0"/>
            <a:t>實習期間工作內容</a:t>
          </a:r>
          <a:endParaRPr lang="zh-TW" altLang="en-US" dirty="0"/>
        </a:p>
      </dgm:t>
    </dgm:pt>
    <dgm:pt modelId="{3142B7F4-A6E9-4978-9E08-1255AB37EE7B}" type="parTrans" cxnId="{50BCDE6D-C4CB-4781-A4DB-95F09FCE95CC}">
      <dgm:prSet/>
      <dgm:spPr/>
      <dgm:t>
        <a:bodyPr/>
        <a:lstStyle/>
        <a:p>
          <a:endParaRPr lang="zh-TW" altLang="en-US"/>
        </a:p>
      </dgm:t>
    </dgm:pt>
    <dgm:pt modelId="{ED1F0E5D-D2C2-488E-BFDE-DEC4BCE0835D}" type="sibTrans" cxnId="{50BCDE6D-C4CB-4781-A4DB-95F09FCE95CC}">
      <dgm:prSet/>
      <dgm:spPr/>
      <dgm:t>
        <a:bodyPr/>
        <a:lstStyle/>
        <a:p>
          <a:endParaRPr lang="zh-TW" altLang="en-US"/>
        </a:p>
      </dgm:t>
    </dgm:pt>
    <dgm:pt modelId="{3B2CE235-9CED-4912-8303-0A18A7DE163C}">
      <dgm:prSet phldrT="[文字]"/>
      <dgm:spPr/>
      <dgm:t>
        <a:bodyPr/>
        <a:lstStyle/>
        <a:p>
          <a:r>
            <a:rPr lang="zh-TW" altLang="en-US" dirty="0" smtClean="0"/>
            <a:t>犯罪防治研究機構之組織建立及管理</a:t>
          </a:r>
          <a:endParaRPr lang="zh-TW" altLang="en-US" dirty="0"/>
        </a:p>
      </dgm:t>
    </dgm:pt>
    <dgm:pt modelId="{FAF6B10E-DEE1-4ED2-86B3-4D4FCE59DA92}" type="parTrans" cxnId="{0715C5E0-640B-4228-AB72-EC22FFD8EF12}">
      <dgm:prSet/>
      <dgm:spPr/>
      <dgm:t>
        <a:bodyPr/>
        <a:lstStyle/>
        <a:p>
          <a:endParaRPr lang="zh-TW" altLang="en-US"/>
        </a:p>
      </dgm:t>
    </dgm:pt>
    <dgm:pt modelId="{DA542740-F12B-4B6E-A27C-05BEDDBDB1D8}" type="sibTrans" cxnId="{0715C5E0-640B-4228-AB72-EC22FFD8EF12}">
      <dgm:prSet/>
      <dgm:spPr/>
      <dgm:t>
        <a:bodyPr/>
        <a:lstStyle/>
        <a:p>
          <a:endParaRPr lang="zh-TW" altLang="en-US"/>
        </a:p>
      </dgm:t>
    </dgm:pt>
    <dgm:pt modelId="{C4FD3278-8694-408D-B05A-585F5E733717}">
      <dgm:prSet phldrT="[文字]"/>
      <dgm:spPr/>
      <dgm:t>
        <a:bodyPr/>
        <a:lstStyle/>
        <a:p>
          <a:r>
            <a:rPr lang="en-US" altLang="zh-TW" dirty="0" smtClean="0"/>
            <a:t>CESDIP</a:t>
          </a:r>
          <a:r>
            <a:rPr lang="zh-TW" altLang="en-US" dirty="0" smtClean="0"/>
            <a:t>機關組成方式</a:t>
          </a:r>
          <a:endParaRPr lang="zh-TW" altLang="en-US" dirty="0"/>
        </a:p>
      </dgm:t>
    </dgm:pt>
    <dgm:pt modelId="{6DA86CD8-64E5-4C26-B43E-236CA52AC687}" type="parTrans" cxnId="{4B8E925A-8959-44AF-9F31-67E50A38FDEA}">
      <dgm:prSet/>
      <dgm:spPr/>
      <dgm:t>
        <a:bodyPr/>
        <a:lstStyle/>
        <a:p>
          <a:endParaRPr lang="zh-TW" altLang="en-US"/>
        </a:p>
      </dgm:t>
    </dgm:pt>
    <dgm:pt modelId="{3622EEE7-E4B1-486A-BAA1-CC3B803AE239}" type="sibTrans" cxnId="{4B8E925A-8959-44AF-9F31-67E50A38FDEA}">
      <dgm:prSet/>
      <dgm:spPr/>
      <dgm:t>
        <a:bodyPr/>
        <a:lstStyle/>
        <a:p>
          <a:endParaRPr lang="zh-TW" altLang="en-US"/>
        </a:p>
      </dgm:t>
    </dgm:pt>
    <dgm:pt modelId="{A500B592-D5D5-4F54-B6C5-E3D30B2ACB7E}">
      <dgm:prSet phldrT="[文字]"/>
      <dgm:spPr/>
      <dgm:t>
        <a:bodyPr/>
        <a:lstStyle/>
        <a:p>
          <a:r>
            <a:rPr lang="zh-TW" altLang="en-US" dirty="0" smtClean="0"/>
            <a:t>與大學合作讓研究生針對特定主題研究</a:t>
          </a:r>
          <a:endParaRPr lang="zh-TW" altLang="en-US" dirty="0"/>
        </a:p>
      </dgm:t>
    </dgm:pt>
    <dgm:pt modelId="{074B4F4C-8CD4-45FA-9DC8-F126B7CD3044}" type="parTrans" cxnId="{EF22645D-C41F-498D-8E21-F49BB40F0561}">
      <dgm:prSet/>
      <dgm:spPr/>
      <dgm:t>
        <a:bodyPr/>
        <a:lstStyle/>
        <a:p>
          <a:endParaRPr lang="zh-TW" altLang="en-US"/>
        </a:p>
      </dgm:t>
    </dgm:pt>
    <dgm:pt modelId="{C9F377E6-DFA8-4EE4-92AD-AEC37D73E4CC}" type="sibTrans" cxnId="{EF22645D-C41F-498D-8E21-F49BB40F0561}">
      <dgm:prSet/>
      <dgm:spPr/>
      <dgm:t>
        <a:bodyPr/>
        <a:lstStyle/>
        <a:p>
          <a:endParaRPr lang="zh-TW" altLang="en-US"/>
        </a:p>
      </dgm:t>
    </dgm:pt>
    <dgm:pt modelId="{572170D0-5072-4DF2-8960-828D44F4EE69}">
      <dgm:prSet phldrT="[文字]"/>
      <dgm:spPr/>
      <dgm:t>
        <a:bodyPr/>
        <a:lstStyle/>
        <a:p>
          <a:r>
            <a:rPr lang="zh-TW" altLang="en-US" dirty="0" smtClean="0"/>
            <a:t>矯正制度之改革</a:t>
          </a:r>
          <a:endParaRPr lang="zh-TW" altLang="en-US" dirty="0"/>
        </a:p>
      </dgm:t>
    </dgm:pt>
    <dgm:pt modelId="{E5F6D472-4553-456F-80D1-77CC0F6D67E8}" type="parTrans" cxnId="{68C069B3-E010-49B0-A9E4-B9AA2077545E}">
      <dgm:prSet/>
      <dgm:spPr/>
      <dgm:t>
        <a:bodyPr/>
        <a:lstStyle/>
        <a:p>
          <a:endParaRPr lang="zh-TW" altLang="en-US"/>
        </a:p>
      </dgm:t>
    </dgm:pt>
    <dgm:pt modelId="{46BDF95C-8FB3-4A33-AA75-B6F5F27F29A4}" type="sibTrans" cxnId="{68C069B3-E010-49B0-A9E4-B9AA2077545E}">
      <dgm:prSet/>
      <dgm:spPr/>
      <dgm:t>
        <a:bodyPr/>
        <a:lstStyle/>
        <a:p>
          <a:endParaRPr lang="zh-TW" altLang="en-US"/>
        </a:p>
      </dgm:t>
    </dgm:pt>
    <dgm:pt modelId="{E7F5DE87-540C-4377-898B-3555FDC20C6C}">
      <dgm:prSet phldrT="[文字]"/>
      <dgm:spPr/>
      <dgm:t>
        <a:bodyPr/>
        <a:lstStyle/>
        <a:p>
          <a:r>
            <a:rPr lang="zh-TW" altLang="en-US" dirty="0" smtClean="0"/>
            <a:t>人性化之軟硬體</a:t>
          </a:r>
          <a:endParaRPr lang="zh-TW" altLang="en-US" dirty="0"/>
        </a:p>
      </dgm:t>
    </dgm:pt>
    <dgm:pt modelId="{A894BB56-DD01-4E4D-8523-3F8415241B1C}" type="parTrans" cxnId="{F00082CA-9388-48E9-8393-F8B3FC0E45C0}">
      <dgm:prSet/>
      <dgm:spPr/>
      <dgm:t>
        <a:bodyPr/>
        <a:lstStyle/>
        <a:p>
          <a:endParaRPr lang="zh-TW" altLang="en-US"/>
        </a:p>
      </dgm:t>
    </dgm:pt>
    <dgm:pt modelId="{9A796C44-5410-4711-9E9C-B9EC790684E2}" type="sibTrans" cxnId="{F00082CA-9388-48E9-8393-F8B3FC0E45C0}">
      <dgm:prSet/>
      <dgm:spPr/>
      <dgm:t>
        <a:bodyPr/>
        <a:lstStyle/>
        <a:p>
          <a:endParaRPr lang="zh-TW" altLang="en-US"/>
        </a:p>
      </dgm:t>
    </dgm:pt>
    <dgm:pt modelId="{82EE7E74-B49F-4416-9C17-769F6C44AFA2}">
      <dgm:prSet phldrT="[文字]"/>
      <dgm:spPr/>
      <dgm:t>
        <a:bodyPr/>
        <a:lstStyle/>
        <a:p>
          <a:r>
            <a:rPr lang="zh-TW" altLang="en-US" dirty="0" smtClean="0"/>
            <a:t>收容人順利返回社會，不只技職訓練，亦包含家庭、親友關係之維持。</a:t>
          </a:r>
          <a:endParaRPr lang="zh-TW" altLang="en-US" dirty="0"/>
        </a:p>
      </dgm:t>
    </dgm:pt>
    <dgm:pt modelId="{98E410DB-7ED1-4ECF-B78D-507664F3A6BA}" type="parTrans" cxnId="{A824D325-DB6B-4A3C-AE96-F22462BB8154}">
      <dgm:prSet/>
      <dgm:spPr/>
      <dgm:t>
        <a:bodyPr/>
        <a:lstStyle/>
        <a:p>
          <a:endParaRPr lang="zh-TW" altLang="en-US"/>
        </a:p>
      </dgm:t>
    </dgm:pt>
    <dgm:pt modelId="{B86E0062-CA53-41A5-A48B-677D08471D8E}" type="sibTrans" cxnId="{A824D325-DB6B-4A3C-AE96-F22462BB8154}">
      <dgm:prSet/>
      <dgm:spPr/>
      <dgm:t>
        <a:bodyPr/>
        <a:lstStyle/>
        <a:p>
          <a:endParaRPr lang="zh-TW" altLang="en-US"/>
        </a:p>
      </dgm:t>
    </dgm:pt>
    <dgm:pt modelId="{BBD508A8-E2BC-4A62-AA84-6029B37F6B67}">
      <dgm:prSet phldrT="[文字]"/>
      <dgm:spPr/>
      <dgm:t>
        <a:bodyPr/>
        <a:lstStyle/>
        <a:p>
          <a:r>
            <a:rPr lang="zh-TW" altLang="en-US" dirty="0" smtClean="0"/>
            <a:t>課程規劃方式</a:t>
          </a:r>
          <a:endParaRPr lang="zh-TW" altLang="en-US" dirty="0"/>
        </a:p>
      </dgm:t>
    </dgm:pt>
    <dgm:pt modelId="{10A60683-38A3-470D-A822-A883D140D143}" type="parTrans" cxnId="{B9A4F3E7-7DF0-42C5-B59A-6A57E88F35BB}">
      <dgm:prSet/>
      <dgm:spPr/>
      <dgm:t>
        <a:bodyPr/>
        <a:lstStyle/>
        <a:p>
          <a:endParaRPr lang="zh-TW" altLang="en-US"/>
        </a:p>
      </dgm:t>
    </dgm:pt>
    <dgm:pt modelId="{2B0E095D-1755-4E19-A919-0260908C754C}" type="sibTrans" cxnId="{B9A4F3E7-7DF0-42C5-B59A-6A57E88F35BB}">
      <dgm:prSet/>
      <dgm:spPr/>
      <dgm:t>
        <a:bodyPr/>
        <a:lstStyle/>
        <a:p>
          <a:endParaRPr lang="zh-TW" altLang="en-US"/>
        </a:p>
      </dgm:t>
    </dgm:pt>
    <dgm:pt modelId="{393667B9-9251-4C32-BBD5-E8F78AC5D228}" type="pres">
      <dgm:prSet presAssocID="{965C4BBF-5E72-43EF-A236-FD4B40D9B08F}" presName="Name0" presStyleCnt="0">
        <dgm:presLayoutVars>
          <dgm:dir/>
          <dgm:animLvl val="lvl"/>
          <dgm:resizeHandles val="exact"/>
        </dgm:presLayoutVars>
      </dgm:prSet>
      <dgm:spPr/>
      <dgm:t>
        <a:bodyPr/>
        <a:lstStyle/>
        <a:p>
          <a:endParaRPr lang="zh-TW" altLang="en-US"/>
        </a:p>
      </dgm:t>
    </dgm:pt>
    <dgm:pt modelId="{4F1A9535-E853-4FE7-98A8-550AEB109DC9}" type="pres">
      <dgm:prSet presAssocID="{5EBEF416-B4D8-4D7E-87CA-0C06F72B32F5}" presName="composite" presStyleCnt="0"/>
      <dgm:spPr/>
    </dgm:pt>
    <dgm:pt modelId="{7DAD6C29-015D-4893-9B1F-06CCAD669FDC}" type="pres">
      <dgm:prSet presAssocID="{5EBEF416-B4D8-4D7E-87CA-0C06F72B32F5}" presName="parTx" presStyleLbl="alignNode1" presStyleIdx="0" presStyleCnt="3">
        <dgm:presLayoutVars>
          <dgm:chMax val="0"/>
          <dgm:chPref val="0"/>
          <dgm:bulletEnabled val="1"/>
        </dgm:presLayoutVars>
      </dgm:prSet>
      <dgm:spPr/>
      <dgm:t>
        <a:bodyPr/>
        <a:lstStyle/>
        <a:p>
          <a:endParaRPr lang="zh-TW" altLang="en-US"/>
        </a:p>
      </dgm:t>
    </dgm:pt>
    <dgm:pt modelId="{5A6711BC-8F67-4719-B510-4D91E4CDFFB5}" type="pres">
      <dgm:prSet presAssocID="{5EBEF416-B4D8-4D7E-87CA-0C06F72B32F5}" presName="desTx" presStyleLbl="alignAccFollowNode1" presStyleIdx="0" presStyleCnt="3">
        <dgm:presLayoutVars>
          <dgm:bulletEnabled val="1"/>
        </dgm:presLayoutVars>
      </dgm:prSet>
      <dgm:spPr/>
      <dgm:t>
        <a:bodyPr/>
        <a:lstStyle/>
        <a:p>
          <a:endParaRPr lang="zh-TW" altLang="en-US"/>
        </a:p>
      </dgm:t>
    </dgm:pt>
    <dgm:pt modelId="{BB1D7ACB-A167-4786-AD57-A02407B45C27}" type="pres">
      <dgm:prSet presAssocID="{97B7B69F-DB1E-4037-8E2F-9E9821E7E83A}" presName="space" presStyleCnt="0"/>
      <dgm:spPr/>
    </dgm:pt>
    <dgm:pt modelId="{84928181-B547-4637-8368-D2B93DF9AE89}" type="pres">
      <dgm:prSet presAssocID="{3B2CE235-9CED-4912-8303-0A18A7DE163C}" presName="composite" presStyleCnt="0"/>
      <dgm:spPr/>
    </dgm:pt>
    <dgm:pt modelId="{58B7E869-B805-4476-B067-13D4F769C26B}" type="pres">
      <dgm:prSet presAssocID="{3B2CE235-9CED-4912-8303-0A18A7DE163C}" presName="parTx" presStyleLbl="alignNode1" presStyleIdx="1" presStyleCnt="3">
        <dgm:presLayoutVars>
          <dgm:chMax val="0"/>
          <dgm:chPref val="0"/>
          <dgm:bulletEnabled val="1"/>
        </dgm:presLayoutVars>
      </dgm:prSet>
      <dgm:spPr/>
      <dgm:t>
        <a:bodyPr/>
        <a:lstStyle/>
        <a:p>
          <a:endParaRPr lang="zh-TW" altLang="en-US"/>
        </a:p>
      </dgm:t>
    </dgm:pt>
    <dgm:pt modelId="{E9713C4F-B1EF-4F0C-BEF9-D7EDB2BF702D}" type="pres">
      <dgm:prSet presAssocID="{3B2CE235-9CED-4912-8303-0A18A7DE163C}" presName="desTx" presStyleLbl="alignAccFollowNode1" presStyleIdx="1" presStyleCnt="3">
        <dgm:presLayoutVars>
          <dgm:bulletEnabled val="1"/>
        </dgm:presLayoutVars>
      </dgm:prSet>
      <dgm:spPr/>
      <dgm:t>
        <a:bodyPr/>
        <a:lstStyle/>
        <a:p>
          <a:endParaRPr lang="zh-TW" altLang="en-US"/>
        </a:p>
      </dgm:t>
    </dgm:pt>
    <dgm:pt modelId="{DC3970A2-4BC4-48B7-977B-20B3DBC64508}" type="pres">
      <dgm:prSet presAssocID="{DA542740-F12B-4B6E-A27C-05BEDDBDB1D8}" presName="space" presStyleCnt="0"/>
      <dgm:spPr/>
    </dgm:pt>
    <dgm:pt modelId="{44FF8B6A-5F15-427A-91FB-F5B455E748CD}" type="pres">
      <dgm:prSet presAssocID="{572170D0-5072-4DF2-8960-828D44F4EE69}" presName="composite" presStyleCnt="0"/>
      <dgm:spPr/>
    </dgm:pt>
    <dgm:pt modelId="{A9324A7F-CD01-42EE-A202-2664901AF645}" type="pres">
      <dgm:prSet presAssocID="{572170D0-5072-4DF2-8960-828D44F4EE69}" presName="parTx" presStyleLbl="alignNode1" presStyleIdx="2" presStyleCnt="3">
        <dgm:presLayoutVars>
          <dgm:chMax val="0"/>
          <dgm:chPref val="0"/>
          <dgm:bulletEnabled val="1"/>
        </dgm:presLayoutVars>
      </dgm:prSet>
      <dgm:spPr/>
      <dgm:t>
        <a:bodyPr/>
        <a:lstStyle/>
        <a:p>
          <a:endParaRPr lang="zh-TW" altLang="en-US"/>
        </a:p>
      </dgm:t>
    </dgm:pt>
    <dgm:pt modelId="{35AD6E7F-F56B-482C-9E50-8C712C8CD4C1}" type="pres">
      <dgm:prSet presAssocID="{572170D0-5072-4DF2-8960-828D44F4EE69}" presName="desTx" presStyleLbl="alignAccFollowNode1" presStyleIdx="2" presStyleCnt="3">
        <dgm:presLayoutVars>
          <dgm:bulletEnabled val="1"/>
        </dgm:presLayoutVars>
      </dgm:prSet>
      <dgm:spPr/>
      <dgm:t>
        <a:bodyPr/>
        <a:lstStyle/>
        <a:p>
          <a:endParaRPr lang="zh-TW" altLang="en-US"/>
        </a:p>
      </dgm:t>
    </dgm:pt>
  </dgm:ptLst>
  <dgm:cxnLst>
    <dgm:cxn modelId="{F00082CA-9388-48E9-8393-F8B3FC0E45C0}" srcId="{572170D0-5072-4DF2-8960-828D44F4EE69}" destId="{E7F5DE87-540C-4377-898B-3555FDC20C6C}" srcOrd="0" destOrd="0" parTransId="{A894BB56-DD01-4E4D-8523-3F8415241B1C}" sibTransId="{9A796C44-5410-4711-9E9C-B9EC790684E2}"/>
    <dgm:cxn modelId="{1DEEEFBC-5908-4963-9EFB-6CDF9AEDC9BA}" type="presOf" srcId="{E7F5DE87-540C-4377-898B-3555FDC20C6C}" destId="{35AD6E7F-F56B-482C-9E50-8C712C8CD4C1}" srcOrd="0" destOrd="0" presId="urn:microsoft.com/office/officeart/2005/8/layout/hList1"/>
    <dgm:cxn modelId="{E8F18D8F-01DF-4165-8BEC-1551BDFB3B0F}" srcId="{5EBEF416-B4D8-4D7E-87CA-0C06F72B32F5}" destId="{D9E1BB5B-5D71-461F-AFF0-6515558D8FB1}" srcOrd="0" destOrd="0" parTransId="{F39FFB66-04A4-49D7-89D2-0F6C96DB895D}" sibTransId="{C40C0BAF-E39A-4AAD-95C6-FB217C5DD808}"/>
    <dgm:cxn modelId="{A824D325-DB6B-4A3C-AE96-F22462BB8154}" srcId="{572170D0-5072-4DF2-8960-828D44F4EE69}" destId="{82EE7E74-B49F-4416-9C17-769F6C44AFA2}" srcOrd="1" destOrd="0" parTransId="{98E410DB-7ED1-4ECF-B78D-507664F3A6BA}" sibTransId="{B86E0062-CA53-41A5-A48B-677D08471D8E}"/>
    <dgm:cxn modelId="{EF22645D-C41F-498D-8E21-F49BB40F0561}" srcId="{3B2CE235-9CED-4912-8303-0A18A7DE163C}" destId="{A500B592-D5D5-4F54-B6C5-E3D30B2ACB7E}" srcOrd="1" destOrd="0" parTransId="{074B4F4C-8CD4-45FA-9DC8-F126B7CD3044}" sibTransId="{C9F377E6-DFA8-4EE4-92AD-AEC37D73E4CC}"/>
    <dgm:cxn modelId="{2EE65131-CB6E-4222-9153-DC1B2EDB69BB}" type="presOf" srcId="{572170D0-5072-4DF2-8960-828D44F4EE69}" destId="{A9324A7F-CD01-42EE-A202-2664901AF645}" srcOrd="0" destOrd="0" presId="urn:microsoft.com/office/officeart/2005/8/layout/hList1"/>
    <dgm:cxn modelId="{D710862B-BCA0-4CAC-9668-E72BF92BF8EB}" type="presOf" srcId="{BBD508A8-E2BC-4A62-AA84-6029B37F6B67}" destId="{5A6711BC-8F67-4719-B510-4D91E4CDFFB5}" srcOrd="0" destOrd="2" presId="urn:microsoft.com/office/officeart/2005/8/layout/hList1"/>
    <dgm:cxn modelId="{DE930406-C637-492F-83C0-754F045244B4}" srcId="{965C4BBF-5E72-43EF-A236-FD4B40D9B08F}" destId="{5EBEF416-B4D8-4D7E-87CA-0C06F72B32F5}" srcOrd="0" destOrd="0" parTransId="{1CB47717-D50A-4335-BAEA-D702812F4EDD}" sibTransId="{97B7B69F-DB1E-4037-8E2F-9E9821E7E83A}"/>
    <dgm:cxn modelId="{D63FE14C-9392-4DAA-B25F-7EE0B3512872}" type="presOf" srcId="{82EE7E74-B49F-4416-9C17-769F6C44AFA2}" destId="{35AD6E7F-F56B-482C-9E50-8C712C8CD4C1}" srcOrd="0" destOrd="1" presId="urn:microsoft.com/office/officeart/2005/8/layout/hList1"/>
    <dgm:cxn modelId="{A7AF970D-E365-4158-A4F5-FAEC55AAE4F0}" type="presOf" srcId="{D9E1BB5B-5D71-461F-AFF0-6515558D8FB1}" destId="{5A6711BC-8F67-4719-B510-4D91E4CDFFB5}" srcOrd="0" destOrd="0" presId="urn:microsoft.com/office/officeart/2005/8/layout/hList1"/>
    <dgm:cxn modelId="{4B8E925A-8959-44AF-9F31-67E50A38FDEA}" srcId="{3B2CE235-9CED-4912-8303-0A18A7DE163C}" destId="{C4FD3278-8694-408D-B05A-585F5E733717}" srcOrd="0" destOrd="0" parTransId="{6DA86CD8-64E5-4C26-B43E-236CA52AC687}" sibTransId="{3622EEE7-E4B1-486A-BAA1-CC3B803AE239}"/>
    <dgm:cxn modelId="{653345FB-1790-448C-AA2F-5F11F61606E0}" type="presOf" srcId="{C4FD3278-8694-408D-B05A-585F5E733717}" destId="{E9713C4F-B1EF-4F0C-BEF9-D7EDB2BF702D}" srcOrd="0" destOrd="0" presId="urn:microsoft.com/office/officeart/2005/8/layout/hList1"/>
    <dgm:cxn modelId="{FE2BDD5F-8CA3-44C7-B15F-9B2C8ADCC781}" type="presOf" srcId="{8BAC8A38-9AFC-4991-900E-71F1BEDDF22C}" destId="{5A6711BC-8F67-4719-B510-4D91E4CDFFB5}" srcOrd="0" destOrd="1" presId="urn:microsoft.com/office/officeart/2005/8/layout/hList1"/>
    <dgm:cxn modelId="{0715C5E0-640B-4228-AB72-EC22FFD8EF12}" srcId="{965C4BBF-5E72-43EF-A236-FD4B40D9B08F}" destId="{3B2CE235-9CED-4912-8303-0A18A7DE163C}" srcOrd="1" destOrd="0" parTransId="{FAF6B10E-DEE1-4ED2-86B3-4D4FCE59DA92}" sibTransId="{DA542740-F12B-4B6E-A27C-05BEDDBDB1D8}"/>
    <dgm:cxn modelId="{157CE928-F75B-4A23-B6E7-E2CB3FB17990}" type="presOf" srcId="{965C4BBF-5E72-43EF-A236-FD4B40D9B08F}" destId="{393667B9-9251-4C32-BBD5-E8F78AC5D228}" srcOrd="0" destOrd="0" presId="urn:microsoft.com/office/officeart/2005/8/layout/hList1"/>
    <dgm:cxn modelId="{8985CA37-3A5F-47CA-B539-915329F0757F}" type="presOf" srcId="{5EBEF416-B4D8-4D7E-87CA-0C06F72B32F5}" destId="{7DAD6C29-015D-4893-9B1F-06CCAD669FDC}" srcOrd="0" destOrd="0" presId="urn:microsoft.com/office/officeart/2005/8/layout/hList1"/>
    <dgm:cxn modelId="{68C069B3-E010-49B0-A9E4-B9AA2077545E}" srcId="{965C4BBF-5E72-43EF-A236-FD4B40D9B08F}" destId="{572170D0-5072-4DF2-8960-828D44F4EE69}" srcOrd="2" destOrd="0" parTransId="{E5F6D472-4553-456F-80D1-77CC0F6D67E8}" sibTransId="{46BDF95C-8FB3-4A33-AA75-B6F5F27F29A4}"/>
    <dgm:cxn modelId="{50BCDE6D-C4CB-4781-A4DB-95F09FCE95CC}" srcId="{5EBEF416-B4D8-4D7E-87CA-0C06F72B32F5}" destId="{8BAC8A38-9AFC-4991-900E-71F1BEDDF22C}" srcOrd="1" destOrd="0" parTransId="{3142B7F4-A6E9-4978-9E08-1255AB37EE7B}" sibTransId="{ED1F0E5D-D2C2-488E-BFDE-DEC4BCE0835D}"/>
    <dgm:cxn modelId="{B9A4F3E7-7DF0-42C5-B59A-6A57E88F35BB}" srcId="{5EBEF416-B4D8-4D7E-87CA-0C06F72B32F5}" destId="{BBD508A8-E2BC-4A62-AA84-6029B37F6B67}" srcOrd="2" destOrd="0" parTransId="{10A60683-38A3-470D-A822-A883D140D143}" sibTransId="{2B0E095D-1755-4E19-A919-0260908C754C}"/>
    <dgm:cxn modelId="{92647738-55E7-45A0-A9D4-BECB974ACF3B}" type="presOf" srcId="{3B2CE235-9CED-4912-8303-0A18A7DE163C}" destId="{58B7E869-B805-4476-B067-13D4F769C26B}" srcOrd="0" destOrd="0" presId="urn:microsoft.com/office/officeart/2005/8/layout/hList1"/>
    <dgm:cxn modelId="{A62816B1-5612-4DF3-B7B8-72D3A03CCE24}" type="presOf" srcId="{A500B592-D5D5-4F54-B6C5-E3D30B2ACB7E}" destId="{E9713C4F-B1EF-4F0C-BEF9-D7EDB2BF702D}" srcOrd="0" destOrd="1" presId="urn:microsoft.com/office/officeart/2005/8/layout/hList1"/>
    <dgm:cxn modelId="{0303DE56-F406-46C5-978A-93CC2E9A8853}" type="presParOf" srcId="{393667B9-9251-4C32-BBD5-E8F78AC5D228}" destId="{4F1A9535-E853-4FE7-98A8-550AEB109DC9}" srcOrd="0" destOrd="0" presId="urn:microsoft.com/office/officeart/2005/8/layout/hList1"/>
    <dgm:cxn modelId="{34B3308F-3C82-433C-A7B4-3642380F6B4F}" type="presParOf" srcId="{4F1A9535-E853-4FE7-98A8-550AEB109DC9}" destId="{7DAD6C29-015D-4893-9B1F-06CCAD669FDC}" srcOrd="0" destOrd="0" presId="urn:microsoft.com/office/officeart/2005/8/layout/hList1"/>
    <dgm:cxn modelId="{87BB0599-DBF9-4363-973C-B686252E31F5}" type="presParOf" srcId="{4F1A9535-E853-4FE7-98A8-550AEB109DC9}" destId="{5A6711BC-8F67-4719-B510-4D91E4CDFFB5}" srcOrd="1" destOrd="0" presId="urn:microsoft.com/office/officeart/2005/8/layout/hList1"/>
    <dgm:cxn modelId="{FC4413FB-9CA5-4303-A462-B75E234B6499}" type="presParOf" srcId="{393667B9-9251-4C32-BBD5-E8F78AC5D228}" destId="{BB1D7ACB-A167-4786-AD57-A02407B45C27}" srcOrd="1" destOrd="0" presId="urn:microsoft.com/office/officeart/2005/8/layout/hList1"/>
    <dgm:cxn modelId="{E362630B-09DE-48E8-9E56-D68FC2ABCA9B}" type="presParOf" srcId="{393667B9-9251-4C32-BBD5-E8F78AC5D228}" destId="{84928181-B547-4637-8368-D2B93DF9AE89}" srcOrd="2" destOrd="0" presId="urn:microsoft.com/office/officeart/2005/8/layout/hList1"/>
    <dgm:cxn modelId="{B172CCE0-027D-483B-A2C6-A4C64F9F8552}" type="presParOf" srcId="{84928181-B547-4637-8368-D2B93DF9AE89}" destId="{58B7E869-B805-4476-B067-13D4F769C26B}" srcOrd="0" destOrd="0" presId="urn:microsoft.com/office/officeart/2005/8/layout/hList1"/>
    <dgm:cxn modelId="{21F8EE6A-6DF5-4766-A9C0-E5C74C35B7BA}" type="presParOf" srcId="{84928181-B547-4637-8368-D2B93DF9AE89}" destId="{E9713C4F-B1EF-4F0C-BEF9-D7EDB2BF702D}" srcOrd="1" destOrd="0" presId="urn:microsoft.com/office/officeart/2005/8/layout/hList1"/>
    <dgm:cxn modelId="{930D859B-569B-46BC-B8B0-922D78EE3264}" type="presParOf" srcId="{393667B9-9251-4C32-BBD5-E8F78AC5D228}" destId="{DC3970A2-4BC4-48B7-977B-20B3DBC64508}" srcOrd="3" destOrd="0" presId="urn:microsoft.com/office/officeart/2005/8/layout/hList1"/>
    <dgm:cxn modelId="{BC6EF673-0E9D-46A0-B0B5-608CE671587B}" type="presParOf" srcId="{393667B9-9251-4C32-BBD5-E8F78AC5D228}" destId="{44FF8B6A-5F15-427A-91FB-F5B455E748CD}" srcOrd="4" destOrd="0" presId="urn:microsoft.com/office/officeart/2005/8/layout/hList1"/>
    <dgm:cxn modelId="{39BF0DB2-212C-4C37-9789-08661BF1C125}" type="presParOf" srcId="{44FF8B6A-5F15-427A-91FB-F5B455E748CD}" destId="{A9324A7F-CD01-42EE-A202-2664901AF645}" srcOrd="0" destOrd="0" presId="urn:microsoft.com/office/officeart/2005/8/layout/hList1"/>
    <dgm:cxn modelId="{0999F942-AAD2-47E6-8B27-053AFAAC1758}" type="presParOf" srcId="{44FF8B6A-5F15-427A-91FB-F5B455E748CD}" destId="{35AD6E7F-F56B-482C-9E50-8C712C8CD4C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460BB4-C7A8-438E-9198-800DC312CDC7}" type="doc">
      <dgm:prSet loTypeId="urn:microsoft.com/office/officeart/2005/8/layout/hProcess9" loCatId="process" qsTypeId="urn:microsoft.com/office/officeart/2005/8/quickstyle/simple1" qsCatId="simple" csTypeId="urn:microsoft.com/office/officeart/2005/8/colors/colorful1" csCatId="colorful"/>
      <dgm:spPr/>
      <dgm:t>
        <a:bodyPr/>
        <a:lstStyle/>
        <a:p>
          <a:endParaRPr lang="zh-TW" altLang="en-US"/>
        </a:p>
      </dgm:t>
    </dgm:pt>
    <dgm:pt modelId="{CB13C76C-4766-46C9-82BF-542A48CCF4D3}">
      <dgm:prSet/>
      <dgm:spPr/>
      <dgm:t>
        <a:bodyPr/>
        <a:lstStyle/>
        <a:p>
          <a:pPr rtl="0"/>
          <a:r>
            <a:rPr lang="zh-TW" b="1" dirty="0" smtClean="0">
              <a:solidFill>
                <a:schemeClr val="tx1"/>
              </a:solidFill>
            </a:rPr>
            <a:t>前</a:t>
          </a:r>
          <a:r>
            <a:rPr lang="en-US" b="1" dirty="0" smtClean="0">
              <a:solidFill>
                <a:schemeClr val="tx1"/>
              </a:solidFill>
            </a:rPr>
            <a:t>2</a:t>
          </a:r>
          <a:r>
            <a:rPr lang="zh-TW" b="1" dirty="0" smtClean="0">
              <a:solidFill>
                <a:schemeClr val="tx1"/>
              </a:solidFill>
            </a:rPr>
            <a:t>個月理論課程</a:t>
          </a:r>
          <a:endParaRPr lang="zh-TW" dirty="0">
            <a:solidFill>
              <a:schemeClr val="tx1"/>
            </a:solidFill>
          </a:endParaRPr>
        </a:p>
      </dgm:t>
    </dgm:pt>
    <dgm:pt modelId="{02F77527-8C89-4915-BBFA-41B406B47A8B}" type="parTrans" cxnId="{453C18F9-2836-4EBA-9ACF-6B341D7F59D3}">
      <dgm:prSet/>
      <dgm:spPr/>
      <dgm:t>
        <a:bodyPr/>
        <a:lstStyle/>
        <a:p>
          <a:endParaRPr lang="zh-TW" altLang="en-US"/>
        </a:p>
      </dgm:t>
    </dgm:pt>
    <dgm:pt modelId="{0341167E-B8EE-4C95-8630-34396CAD9E10}" type="sibTrans" cxnId="{453C18F9-2836-4EBA-9ACF-6B341D7F59D3}">
      <dgm:prSet/>
      <dgm:spPr/>
      <dgm:t>
        <a:bodyPr/>
        <a:lstStyle/>
        <a:p>
          <a:endParaRPr lang="zh-TW" altLang="en-US"/>
        </a:p>
      </dgm:t>
    </dgm:pt>
    <dgm:pt modelId="{41B006C1-FE21-47D6-8CAC-A9A99C1AACF2}">
      <dgm:prSet/>
      <dgm:spPr/>
      <dgm:t>
        <a:bodyPr/>
        <a:lstStyle/>
        <a:p>
          <a:pPr rtl="0"/>
          <a:r>
            <a:rPr lang="zh-TW" b="1" smtClean="0"/>
            <a:t>實習法庭模擬課程考試</a:t>
          </a:r>
          <a:endParaRPr lang="zh-TW"/>
        </a:p>
      </dgm:t>
    </dgm:pt>
    <dgm:pt modelId="{728C6D9C-62F1-4EA4-9F04-465369406A9A}" type="parTrans" cxnId="{E2A603C2-B2CC-427F-8817-E391F63FF237}">
      <dgm:prSet/>
      <dgm:spPr/>
      <dgm:t>
        <a:bodyPr/>
        <a:lstStyle/>
        <a:p>
          <a:endParaRPr lang="zh-TW" altLang="en-US"/>
        </a:p>
      </dgm:t>
    </dgm:pt>
    <dgm:pt modelId="{1AE052B0-BCCA-47CE-B2A1-F88235D949BB}" type="sibTrans" cxnId="{E2A603C2-B2CC-427F-8817-E391F63FF237}">
      <dgm:prSet/>
      <dgm:spPr/>
      <dgm:t>
        <a:bodyPr/>
        <a:lstStyle/>
        <a:p>
          <a:endParaRPr lang="zh-TW" altLang="en-US"/>
        </a:p>
      </dgm:t>
    </dgm:pt>
    <dgm:pt modelId="{09C96B02-0029-4303-93A2-15CBCDFD9958}">
      <dgm:prSet/>
      <dgm:spPr/>
      <dgm:t>
        <a:bodyPr/>
        <a:lstStyle/>
        <a:p>
          <a:pPr rtl="0"/>
          <a:r>
            <a:rPr lang="zh-TW" b="1" smtClean="0"/>
            <a:t>實習階段，一邊上課一邊上班</a:t>
          </a:r>
          <a:r>
            <a:rPr lang="en-US" b="1" smtClean="0"/>
            <a:t>(3</a:t>
          </a:r>
          <a:r>
            <a:rPr lang="zh-TW" b="1" smtClean="0"/>
            <a:t>天上課，</a:t>
          </a:r>
          <a:r>
            <a:rPr lang="en-US" b="1" smtClean="0"/>
            <a:t>2</a:t>
          </a:r>
          <a:r>
            <a:rPr lang="zh-TW" b="1" smtClean="0"/>
            <a:t>天上班</a:t>
          </a:r>
          <a:r>
            <a:rPr lang="en-US" b="1" smtClean="0"/>
            <a:t>)</a:t>
          </a:r>
          <a:endParaRPr lang="zh-TW"/>
        </a:p>
      </dgm:t>
    </dgm:pt>
    <dgm:pt modelId="{DB3B4AAE-9534-4305-BCA5-C92DC838509E}" type="parTrans" cxnId="{8FA66561-470E-4229-92F7-4DD60038A0F5}">
      <dgm:prSet/>
      <dgm:spPr/>
      <dgm:t>
        <a:bodyPr/>
        <a:lstStyle/>
        <a:p>
          <a:endParaRPr lang="zh-TW" altLang="en-US"/>
        </a:p>
      </dgm:t>
    </dgm:pt>
    <dgm:pt modelId="{2F3A495F-F78B-49E0-A746-B3A411E20AF2}" type="sibTrans" cxnId="{8FA66561-470E-4229-92F7-4DD60038A0F5}">
      <dgm:prSet/>
      <dgm:spPr/>
      <dgm:t>
        <a:bodyPr/>
        <a:lstStyle/>
        <a:p>
          <a:endParaRPr lang="zh-TW" altLang="en-US"/>
        </a:p>
      </dgm:t>
    </dgm:pt>
    <dgm:pt modelId="{E614C480-2043-4124-89E2-EB99387ED94D}">
      <dgm:prSet/>
      <dgm:spPr/>
      <dgm:t>
        <a:bodyPr/>
        <a:lstStyle/>
        <a:p>
          <a:pPr rtl="0"/>
          <a:r>
            <a:rPr lang="zh-TW" b="1" smtClean="0"/>
            <a:t>每滿一年面談決定是否續約</a:t>
          </a:r>
          <a:endParaRPr lang="zh-TW"/>
        </a:p>
      </dgm:t>
    </dgm:pt>
    <dgm:pt modelId="{F3C0C617-68F8-4182-83F6-E359B1A945D4}" type="parTrans" cxnId="{BA886415-4ECD-408D-B62E-60E06A493458}">
      <dgm:prSet/>
      <dgm:spPr/>
      <dgm:t>
        <a:bodyPr/>
        <a:lstStyle/>
        <a:p>
          <a:endParaRPr lang="zh-TW" altLang="en-US"/>
        </a:p>
      </dgm:t>
    </dgm:pt>
    <dgm:pt modelId="{9D7E5CEA-308B-4EBE-9AE4-E1AAE4AB9DE6}" type="sibTrans" cxnId="{BA886415-4ECD-408D-B62E-60E06A493458}">
      <dgm:prSet/>
      <dgm:spPr/>
      <dgm:t>
        <a:bodyPr/>
        <a:lstStyle/>
        <a:p>
          <a:endParaRPr lang="zh-TW" altLang="en-US"/>
        </a:p>
      </dgm:t>
    </dgm:pt>
    <dgm:pt modelId="{DE05090A-58D4-4269-A5DA-D783573F4980}">
      <dgm:prSet/>
      <dgm:spPr/>
      <dgm:t>
        <a:bodyPr/>
        <a:lstStyle/>
        <a:p>
          <a:pPr rtl="0"/>
          <a:r>
            <a:rPr lang="zh-TW" b="1" dirty="0" smtClean="0">
              <a:solidFill>
                <a:schemeClr val="tx1"/>
              </a:solidFill>
            </a:rPr>
            <a:t>依實習檢察官不同之背景，客製化個人學習計畫</a:t>
          </a:r>
          <a:endParaRPr lang="zh-TW" dirty="0">
            <a:solidFill>
              <a:schemeClr val="tx1"/>
            </a:solidFill>
          </a:endParaRPr>
        </a:p>
      </dgm:t>
    </dgm:pt>
    <dgm:pt modelId="{5B03A59C-EDFA-4F51-8874-993B77181DB4}" type="parTrans" cxnId="{D62FA8BD-000A-4478-9FE2-3CFAF3B04576}">
      <dgm:prSet/>
      <dgm:spPr/>
      <dgm:t>
        <a:bodyPr/>
        <a:lstStyle/>
        <a:p>
          <a:endParaRPr lang="zh-TW" altLang="en-US"/>
        </a:p>
      </dgm:t>
    </dgm:pt>
    <dgm:pt modelId="{7B06F23C-A1FA-403A-9049-75B211CBA0FD}" type="sibTrans" cxnId="{D62FA8BD-000A-4478-9FE2-3CFAF3B04576}">
      <dgm:prSet/>
      <dgm:spPr/>
      <dgm:t>
        <a:bodyPr/>
        <a:lstStyle/>
        <a:p>
          <a:endParaRPr lang="zh-TW" altLang="en-US"/>
        </a:p>
      </dgm:t>
    </dgm:pt>
    <dgm:pt modelId="{ADF45256-5840-4DF2-8C71-71D28428E61B}" type="pres">
      <dgm:prSet presAssocID="{92460BB4-C7A8-438E-9198-800DC312CDC7}" presName="CompostProcess" presStyleCnt="0">
        <dgm:presLayoutVars>
          <dgm:dir/>
          <dgm:resizeHandles val="exact"/>
        </dgm:presLayoutVars>
      </dgm:prSet>
      <dgm:spPr/>
      <dgm:t>
        <a:bodyPr/>
        <a:lstStyle/>
        <a:p>
          <a:endParaRPr lang="zh-TW" altLang="en-US"/>
        </a:p>
      </dgm:t>
    </dgm:pt>
    <dgm:pt modelId="{B64B530D-AD1D-47E6-8081-D48B1C26EA89}" type="pres">
      <dgm:prSet presAssocID="{92460BB4-C7A8-438E-9198-800DC312CDC7}" presName="arrow" presStyleLbl="bgShp" presStyleIdx="0" presStyleCnt="1"/>
      <dgm:spPr/>
    </dgm:pt>
    <dgm:pt modelId="{6EDACF87-DBB9-45D0-9C45-32107C8ACB7A}" type="pres">
      <dgm:prSet presAssocID="{92460BB4-C7A8-438E-9198-800DC312CDC7}" presName="linearProcess" presStyleCnt="0"/>
      <dgm:spPr/>
    </dgm:pt>
    <dgm:pt modelId="{E460ED9A-261E-4D11-BC52-326AAD116FEF}" type="pres">
      <dgm:prSet presAssocID="{CB13C76C-4766-46C9-82BF-542A48CCF4D3}" presName="textNode" presStyleLbl="node1" presStyleIdx="0" presStyleCnt="5">
        <dgm:presLayoutVars>
          <dgm:bulletEnabled val="1"/>
        </dgm:presLayoutVars>
      </dgm:prSet>
      <dgm:spPr/>
      <dgm:t>
        <a:bodyPr/>
        <a:lstStyle/>
        <a:p>
          <a:endParaRPr lang="zh-TW" altLang="en-US"/>
        </a:p>
      </dgm:t>
    </dgm:pt>
    <dgm:pt modelId="{CC2AFA28-4FB6-4F58-BEE7-795072650B63}" type="pres">
      <dgm:prSet presAssocID="{0341167E-B8EE-4C95-8630-34396CAD9E10}" presName="sibTrans" presStyleCnt="0"/>
      <dgm:spPr/>
    </dgm:pt>
    <dgm:pt modelId="{D17FCB4F-A7CE-4A1D-8006-A0C7E0BCC864}" type="pres">
      <dgm:prSet presAssocID="{41B006C1-FE21-47D6-8CAC-A9A99C1AACF2}" presName="textNode" presStyleLbl="node1" presStyleIdx="1" presStyleCnt="5">
        <dgm:presLayoutVars>
          <dgm:bulletEnabled val="1"/>
        </dgm:presLayoutVars>
      </dgm:prSet>
      <dgm:spPr/>
      <dgm:t>
        <a:bodyPr/>
        <a:lstStyle/>
        <a:p>
          <a:endParaRPr lang="zh-TW" altLang="en-US"/>
        </a:p>
      </dgm:t>
    </dgm:pt>
    <dgm:pt modelId="{4370BF6E-8E91-4979-A619-834FD0EF368D}" type="pres">
      <dgm:prSet presAssocID="{1AE052B0-BCCA-47CE-B2A1-F88235D949BB}" presName="sibTrans" presStyleCnt="0"/>
      <dgm:spPr/>
    </dgm:pt>
    <dgm:pt modelId="{D7F25499-5AD8-4087-8945-641FC3D8C4E7}" type="pres">
      <dgm:prSet presAssocID="{09C96B02-0029-4303-93A2-15CBCDFD9958}" presName="textNode" presStyleLbl="node1" presStyleIdx="2" presStyleCnt="5">
        <dgm:presLayoutVars>
          <dgm:bulletEnabled val="1"/>
        </dgm:presLayoutVars>
      </dgm:prSet>
      <dgm:spPr/>
      <dgm:t>
        <a:bodyPr/>
        <a:lstStyle/>
        <a:p>
          <a:endParaRPr lang="zh-TW" altLang="en-US"/>
        </a:p>
      </dgm:t>
    </dgm:pt>
    <dgm:pt modelId="{067CEB06-3EC2-4EFE-9A3A-0221FB09F3D6}" type="pres">
      <dgm:prSet presAssocID="{2F3A495F-F78B-49E0-A746-B3A411E20AF2}" presName="sibTrans" presStyleCnt="0"/>
      <dgm:spPr/>
    </dgm:pt>
    <dgm:pt modelId="{1ED7859F-9B65-49A1-A52A-B3175D662EF7}" type="pres">
      <dgm:prSet presAssocID="{E614C480-2043-4124-89E2-EB99387ED94D}" presName="textNode" presStyleLbl="node1" presStyleIdx="3" presStyleCnt="5">
        <dgm:presLayoutVars>
          <dgm:bulletEnabled val="1"/>
        </dgm:presLayoutVars>
      </dgm:prSet>
      <dgm:spPr/>
      <dgm:t>
        <a:bodyPr/>
        <a:lstStyle/>
        <a:p>
          <a:endParaRPr lang="zh-TW" altLang="en-US"/>
        </a:p>
      </dgm:t>
    </dgm:pt>
    <dgm:pt modelId="{1D9BB693-8953-4149-9BF2-F6B462DAE65C}" type="pres">
      <dgm:prSet presAssocID="{9D7E5CEA-308B-4EBE-9AE4-E1AAE4AB9DE6}" presName="sibTrans" presStyleCnt="0"/>
      <dgm:spPr/>
    </dgm:pt>
    <dgm:pt modelId="{217507B7-E0B9-4A8B-8350-2703B45B3B2B}" type="pres">
      <dgm:prSet presAssocID="{DE05090A-58D4-4269-A5DA-D783573F4980}" presName="textNode" presStyleLbl="node1" presStyleIdx="4" presStyleCnt="5">
        <dgm:presLayoutVars>
          <dgm:bulletEnabled val="1"/>
        </dgm:presLayoutVars>
      </dgm:prSet>
      <dgm:spPr/>
      <dgm:t>
        <a:bodyPr/>
        <a:lstStyle/>
        <a:p>
          <a:endParaRPr lang="zh-TW" altLang="en-US"/>
        </a:p>
      </dgm:t>
    </dgm:pt>
  </dgm:ptLst>
  <dgm:cxnLst>
    <dgm:cxn modelId="{A9724483-D54D-4E2C-9ECA-BFD8CE0EB3F8}" type="presOf" srcId="{DE05090A-58D4-4269-A5DA-D783573F4980}" destId="{217507B7-E0B9-4A8B-8350-2703B45B3B2B}" srcOrd="0" destOrd="0" presId="urn:microsoft.com/office/officeart/2005/8/layout/hProcess9"/>
    <dgm:cxn modelId="{909194BA-1522-45E1-BA3E-54B62284443F}" type="presOf" srcId="{09C96B02-0029-4303-93A2-15CBCDFD9958}" destId="{D7F25499-5AD8-4087-8945-641FC3D8C4E7}" srcOrd="0" destOrd="0" presId="urn:microsoft.com/office/officeart/2005/8/layout/hProcess9"/>
    <dgm:cxn modelId="{D62FA8BD-000A-4478-9FE2-3CFAF3B04576}" srcId="{92460BB4-C7A8-438E-9198-800DC312CDC7}" destId="{DE05090A-58D4-4269-A5DA-D783573F4980}" srcOrd="4" destOrd="0" parTransId="{5B03A59C-EDFA-4F51-8874-993B77181DB4}" sibTransId="{7B06F23C-A1FA-403A-9049-75B211CBA0FD}"/>
    <dgm:cxn modelId="{8FA66561-470E-4229-92F7-4DD60038A0F5}" srcId="{92460BB4-C7A8-438E-9198-800DC312CDC7}" destId="{09C96B02-0029-4303-93A2-15CBCDFD9958}" srcOrd="2" destOrd="0" parTransId="{DB3B4AAE-9534-4305-BCA5-C92DC838509E}" sibTransId="{2F3A495F-F78B-49E0-A746-B3A411E20AF2}"/>
    <dgm:cxn modelId="{453C18F9-2836-4EBA-9ACF-6B341D7F59D3}" srcId="{92460BB4-C7A8-438E-9198-800DC312CDC7}" destId="{CB13C76C-4766-46C9-82BF-542A48CCF4D3}" srcOrd="0" destOrd="0" parTransId="{02F77527-8C89-4915-BBFA-41B406B47A8B}" sibTransId="{0341167E-B8EE-4C95-8630-34396CAD9E10}"/>
    <dgm:cxn modelId="{D0344415-F80A-4CCD-8F80-0BDF1F5DBD94}" type="presOf" srcId="{E614C480-2043-4124-89E2-EB99387ED94D}" destId="{1ED7859F-9B65-49A1-A52A-B3175D662EF7}" srcOrd="0" destOrd="0" presId="urn:microsoft.com/office/officeart/2005/8/layout/hProcess9"/>
    <dgm:cxn modelId="{98C69B74-84B4-497B-85C3-47A12A414DAF}" type="presOf" srcId="{41B006C1-FE21-47D6-8CAC-A9A99C1AACF2}" destId="{D17FCB4F-A7CE-4A1D-8006-A0C7E0BCC864}" srcOrd="0" destOrd="0" presId="urn:microsoft.com/office/officeart/2005/8/layout/hProcess9"/>
    <dgm:cxn modelId="{E2A603C2-B2CC-427F-8817-E391F63FF237}" srcId="{92460BB4-C7A8-438E-9198-800DC312CDC7}" destId="{41B006C1-FE21-47D6-8CAC-A9A99C1AACF2}" srcOrd="1" destOrd="0" parTransId="{728C6D9C-62F1-4EA4-9F04-465369406A9A}" sibTransId="{1AE052B0-BCCA-47CE-B2A1-F88235D949BB}"/>
    <dgm:cxn modelId="{D9994AEA-E737-4A1E-A077-F16D1D0D9459}" type="presOf" srcId="{92460BB4-C7A8-438E-9198-800DC312CDC7}" destId="{ADF45256-5840-4DF2-8C71-71D28428E61B}" srcOrd="0" destOrd="0" presId="urn:microsoft.com/office/officeart/2005/8/layout/hProcess9"/>
    <dgm:cxn modelId="{BA886415-4ECD-408D-B62E-60E06A493458}" srcId="{92460BB4-C7A8-438E-9198-800DC312CDC7}" destId="{E614C480-2043-4124-89E2-EB99387ED94D}" srcOrd="3" destOrd="0" parTransId="{F3C0C617-68F8-4182-83F6-E359B1A945D4}" sibTransId="{9D7E5CEA-308B-4EBE-9AE4-E1AAE4AB9DE6}"/>
    <dgm:cxn modelId="{9480E93C-2BD7-4D0F-99D4-34C2F402EE94}" type="presOf" srcId="{CB13C76C-4766-46C9-82BF-542A48CCF4D3}" destId="{E460ED9A-261E-4D11-BC52-326AAD116FEF}" srcOrd="0" destOrd="0" presId="urn:microsoft.com/office/officeart/2005/8/layout/hProcess9"/>
    <dgm:cxn modelId="{FD1267C1-CC34-4B9D-B106-6BA30EE4141D}" type="presParOf" srcId="{ADF45256-5840-4DF2-8C71-71D28428E61B}" destId="{B64B530D-AD1D-47E6-8081-D48B1C26EA89}" srcOrd="0" destOrd="0" presId="urn:microsoft.com/office/officeart/2005/8/layout/hProcess9"/>
    <dgm:cxn modelId="{859687E3-BE65-4103-B0F0-AD7586BA27DD}" type="presParOf" srcId="{ADF45256-5840-4DF2-8C71-71D28428E61B}" destId="{6EDACF87-DBB9-45D0-9C45-32107C8ACB7A}" srcOrd="1" destOrd="0" presId="urn:microsoft.com/office/officeart/2005/8/layout/hProcess9"/>
    <dgm:cxn modelId="{64631C9E-F0BB-4DC1-A14F-6425D5FC47E1}" type="presParOf" srcId="{6EDACF87-DBB9-45D0-9C45-32107C8ACB7A}" destId="{E460ED9A-261E-4D11-BC52-326AAD116FEF}" srcOrd="0" destOrd="0" presId="urn:microsoft.com/office/officeart/2005/8/layout/hProcess9"/>
    <dgm:cxn modelId="{EA8F855F-0E14-46B9-BD95-74B5939F2565}" type="presParOf" srcId="{6EDACF87-DBB9-45D0-9C45-32107C8ACB7A}" destId="{CC2AFA28-4FB6-4F58-BEE7-795072650B63}" srcOrd="1" destOrd="0" presId="urn:microsoft.com/office/officeart/2005/8/layout/hProcess9"/>
    <dgm:cxn modelId="{75F9F50A-119F-4C70-A182-D77D7A9F3C15}" type="presParOf" srcId="{6EDACF87-DBB9-45D0-9C45-32107C8ACB7A}" destId="{D17FCB4F-A7CE-4A1D-8006-A0C7E0BCC864}" srcOrd="2" destOrd="0" presId="urn:microsoft.com/office/officeart/2005/8/layout/hProcess9"/>
    <dgm:cxn modelId="{26F400FC-66D5-4CE9-9ED3-392F5DAA5245}" type="presParOf" srcId="{6EDACF87-DBB9-45D0-9C45-32107C8ACB7A}" destId="{4370BF6E-8E91-4979-A619-834FD0EF368D}" srcOrd="3" destOrd="0" presId="urn:microsoft.com/office/officeart/2005/8/layout/hProcess9"/>
    <dgm:cxn modelId="{A83CBE04-64E2-46E7-AA28-5241977DB420}" type="presParOf" srcId="{6EDACF87-DBB9-45D0-9C45-32107C8ACB7A}" destId="{D7F25499-5AD8-4087-8945-641FC3D8C4E7}" srcOrd="4" destOrd="0" presId="urn:microsoft.com/office/officeart/2005/8/layout/hProcess9"/>
    <dgm:cxn modelId="{01A17891-6CCF-4EE3-9FFF-B261F65AF22A}" type="presParOf" srcId="{6EDACF87-DBB9-45D0-9C45-32107C8ACB7A}" destId="{067CEB06-3EC2-4EFE-9A3A-0221FB09F3D6}" srcOrd="5" destOrd="0" presId="urn:microsoft.com/office/officeart/2005/8/layout/hProcess9"/>
    <dgm:cxn modelId="{EDF0FACF-3374-44FA-8439-263B6A887653}" type="presParOf" srcId="{6EDACF87-DBB9-45D0-9C45-32107C8ACB7A}" destId="{1ED7859F-9B65-49A1-A52A-B3175D662EF7}" srcOrd="6" destOrd="0" presId="urn:microsoft.com/office/officeart/2005/8/layout/hProcess9"/>
    <dgm:cxn modelId="{40EFBFD7-0812-43D9-9C84-576F1715401D}" type="presParOf" srcId="{6EDACF87-DBB9-45D0-9C45-32107C8ACB7A}" destId="{1D9BB693-8953-4149-9BF2-F6B462DAE65C}" srcOrd="7" destOrd="0" presId="urn:microsoft.com/office/officeart/2005/8/layout/hProcess9"/>
    <dgm:cxn modelId="{60097549-2981-4B59-9A36-2484088A7BD4}" type="presParOf" srcId="{6EDACF87-DBB9-45D0-9C45-32107C8ACB7A}" destId="{217507B7-E0B9-4A8B-8350-2703B45B3B2B}"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CA2B66-8878-415B-8A4A-DA5D6F760885}"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85DB110D-9694-44A3-9AE4-163899FA489A}">
      <dgm:prSet/>
      <dgm:spPr/>
      <dgm:t>
        <a:bodyPr/>
        <a:lstStyle/>
        <a:p>
          <a:pPr rtl="0"/>
          <a:r>
            <a:rPr lang="en-US" b="1" dirty="0" smtClean="0"/>
            <a:t>1973</a:t>
          </a:r>
          <a:r>
            <a:rPr lang="zh-TW" b="1" dirty="0" smtClean="0"/>
            <a:t>年成立，隸屬於荷蘭司法安全部下</a:t>
          </a:r>
          <a:endParaRPr lang="zh-TW" dirty="0"/>
        </a:p>
      </dgm:t>
    </dgm:pt>
    <dgm:pt modelId="{64A93737-EF84-4F60-BC30-4E2FC1EBA094}" type="parTrans" cxnId="{2EA0829F-F2FA-489F-97FD-36019D7FDBFA}">
      <dgm:prSet/>
      <dgm:spPr/>
      <dgm:t>
        <a:bodyPr/>
        <a:lstStyle/>
        <a:p>
          <a:endParaRPr lang="zh-TW" altLang="en-US"/>
        </a:p>
      </dgm:t>
    </dgm:pt>
    <dgm:pt modelId="{85B5FC47-2083-45FB-8351-C79CEDC042B1}" type="sibTrans" cxnId="{2EA0829F-F2FA-489F-97FD-36019D7FDBFA}">
      <dgm:prSet/>
      <dgm:spPr/>
      <dgm:t>
        <a:bodyPr/>
        <a:lstStyle/>
        <a:p>
          <a:endParaRPr lang="zh-TW" altLang="en-US"/>
        </a:p>
      </dgm:t>
    </dgm:pt>
    <dgm:pt modelId="{474D51CB-9CFD-47A6-BC6A-5D791E61AE83}">
      <dgm:prSet/>
      <dgm:spPr/>
      <dgm:t>
        <a:bodyPr/>
        <a:lstStyle/>
        <a:p>
          <a:pPr rtl="0"/>
          <a:r>
            <a:rPr lang="zh-TW" b="1" smtClean="0"/>
            <a:t>組織規模約</a:t>
          </a:r>
          <a:r>
            <a:rPr lang="en-US" b="1" smtClean="0"/>
            <a:t>90</a:t>
          </a:r>
          <a:r>
            <a:rPr lang="zh-TW" b="1" smtClean="0"/>
            <a:t>名員工，每年預算約</a:t>
          </a:r>
          <a:r>
            <a:rPr lang="en-US" b="1" smtClean="0"/>
            <a:t>1200</a:t>
          </a:r>
          <a:r>
            <a:rPr lang="zh-TW" b="1" smtClean="0"/>
            <a:t>萬歐元</a:t>
          </a:r>
          <a:endParaRPr lang="zh-TW"/>
        </a:p>
      </dgm:t>
    </dgm:pt>
    <dgm:pt modelId="{D9C42CB5-C030-4109-ADF5-3B6848249E83}" type="parTrans" cxnId="{74132951-586D-4B8E-BD77-24BDB14E1AF0}">
      <dgm:prSet/>
      <dgm:spPr/>
      <dgm:t>
        <a:bodyPr/>
        <a:lstStyle/>
        <a:p>
          <a:endParaRPr lang="zh-TW" altLang="en-US"/>
        </a:p>
      </dgm:t>
    </dgm:pt>
    <dgm:pt modelId="{FC0D8FC1-E366-479A-9265-DA8337193D1D}" type="sibTrans" cxnId="{74132951-586D-4B8E-BD77-24BDB14E1AF0}">
      <dgm:prSet/>
      <dgm:spPr/>
      <dgm:t>
        <a:bodyPr/>
        <a:lstStyle/>
        <a:p>
          <a:endParaRPr lang="zh-TW" altLang="en-US"/>
        </a:p>
      </dgm:t>
    </dgm:pt>
    <dgm:pt modelId="{499879BA-8EE0-49F4-BE1E-C907DB15134E}">
      <dgm:prSet/>
      <dgm:spPr/>
      <dgm:t>
        <a:bodyPr/>
        <a:lstStyle/>
        <a:p>
          <a:pPr rtl="0"/>
          <a:r>
            <a:rPr lang="zh-TW" b="1" smtClean="0"/>
            <a:t>內有統計部門、研究部門及對外聯絡部門</a:t>
          </a:r>
          <a:endParaRPr lang="zh-TW"/>
        </a:p>
      </dgm:t>
    </dgm:pt>
    <dgm:pt modelId="{AE597A42-3CB3-4602-83BB-8DE38968AF3F}" type="parTrans" cxnId="{3DD41B92-47FF-477A-9E8B-9360A75AAD07}">
      <dgm:prSet/>
      <dgm:spPr/>
      <dgm:t>
        <a:bodyPr/>
        <a:lstStyle/>
        <a:p>
          <a:endParaRPr lang="zh-TW" altLang="en-US"/>
        </a:p>
      </dgm:t>
    </dgm:pt>
    <dgm:pt modelId="{313653C6-5A49-43FE-90AF-DD087F153BFA}" type="sibTrans" cxnId="{3DD41B92-47FF-477A-9E8B-9360A75AAD07}">
      <dgm:prSet/>
      <dgm:spPr/>
      <dgm:t>
        <a:bodyPr/>
        <a:lstStyle/>
        <a:p>
          <a:endParaRPr lang="zh-TW" altLang="en-US"/>
        </a:p>
      </dgm:t>
    </dgm:pt>
    <dgm:pt modelId="{36252CB2-4EE9-454B-8A18-00840090F6E3}">
      <dgm:prSet/>
      <dgm:spPr>
        <a:solidFill>
          <a:schemeClr val="tx2">
            <a:lumMod val="40000"/>
            <a:lumOff val="60000"/>
          </a:schemeClr>
        </a:solidFill>
      </dgm:spPr>
      <dgm:t>
        <a:bodyPr/>
        <a:lstStyle/>
        <a:p>
          <a:pPr rtl="0"/>
          <a:r>
            <a:rPr lang="zh-TW" b="1" dirty="0" smtClean="0">
              <a:solidFill>
                <a:schemeClr val="tx1"/>
              </a:solidFill>
            </a:rPr>
            <a:t>每年研究案約</a:t>
          </a:r>
          <a:r>
            <a:rPr lang="en-US" b="1" dirty="0" smtClean="0">
              <a:solidFill>
                <a:schemeClr val="tx1"/>
              </a:solidFill>
            </a:rPr>
            <a:t>150</a:t>
          </a:r>
          <a:r>
            <a:rPr lang="zh-TW" b="1" dirty="0" smtClean="0">
              <a:solidFill>
                <a:schemeClr val="tx1"/>
              </a:solidFill>
            </a:rPr>
            <a:t>件，最大宗委託來源為法務部及國會委託</a:t>
          </a:r>
          <a:endParaRPr lang="zh-TW" dirty="0">
            <a:solidFill>
              <a:schemeClr val="tx1"/>
            </a:solidFill>
          </a:endParaRPr>
        </a:p>
      </dgm:t>
    </dgm:pt>
    <dgm:pt modelId="{42039EE6-CA47-4CD0-9372-27E024062FF9}" type="parTrans" cxnId="{18C25104-1A1F-43DC-9E3C-19C2A3A5D274}">
      <dgm:prSet/>
      <dgm:spPr/>
      <dgm:t>
        <a:bodyPr/>
        <a:lstStyle/>
        <a:p>
          <a:endParaRPr lang="zh-TW" altLang="en-US"/>
        </a:p>
      </dgm:t>
    </dgm:pt>
    <dgm:pt modelId="{A4618C7E-298F-4790-90C5-293C5B3C25FE}" type="sibTrans" cxnId="{18C25104-1A1F-43DC-9E3C-19C2A3A5D274}">
      <dgm:prSet/>
      <dgm:spPr/>
      <dgm:t>
        <a:bodyPr/>
        <a:lstStyle/>
        <a:p>
          <a:endParaRPr lang="zh-TW" altLang="en-US"/>
        </a:p>
      </dgm:t>
    </dgm:pt>
    <dgm:pt modelId="{E42892E8-1013-4016-9633-E2EB76456C70}">
      <dgm:prSet/>
      <dgm:spPr>
        <a:solidFill>
          <a:schemeClr val="accent3">
            <a:lumMod val="40000"/>
            <a:lumOff val="60000"/>
          </a:schemeClr>
        </a:solidFill>
      </dgm:spPr>
      <dgm:t>
        <a:bodyPr/>
        <a:lstStyle/>
        <a:p>
          <a:pPr rtl="0"/>
          <a:r>
            <a:rPr lang="zh-TW" b="1" dirty="0" smtClean="0">
              <a:solidFill>
                <a:schemeClr val="tx1"/>
              </a:solidFill>
            </a:rPr>
            <a:t>研究議題為犯罪防治相關議題</a:t>
          </a:r>
          <a:endParaRPr lang="zh-TW" dirty="0">
            <a:solidFill>
              <a:schemeClr val="tx1"/>
            </a:solidFill>
          </a:endParaRPr>
        </a:p>
      </dgm:t>
    </dgm:pt>
    <dgm:pt modelId="{274A3320-3091-4DCE-891E-23C1903E4235}" type="parTrans" cxnId="{B6905037-C168-4AD2-BDF5-E9EBFCDE0756}">
      <dgm:prSet/>
      <dgm:spPr/>
      <dgm:t>
        <a:bodyPr/>
        <a:lstStyle/>
        <a:p>
          <a:endParaRPr lang="zh-TW" altLang="en-US"/>
        </a:p>
      </dgm:t>
    </dgm:pt>
    <dgm:pt modelId="{860F61D1-62C2-4D89-B352-48C725D555AB}" type="sibTrans" cxnId="{B6905037-C168-4AD2-BDF5-E9EBFCDE0756}">
      <dgm:prSet/>
      <dgm:spPr/>
      <dgm:t>
        <a:bodyPr/>
        <a:lstStyle/>
        <a:p>
          <a:endParaRPr lang="zh-TW" altLang="en-US"/>
        </a:p>
      </dgm:t>
    </dgm:pt>
    <dgm:pt modelId="{E17CECCE-3B59-4BBC-A759-6DA39E6F8B1F}">
      <dgm:prSet/>
      <dgm:spPr/>
      <dgm:t>
        <a:bodyPr/>
        <a:lstStyle/>
        <a:p>
          <a:pPr rtl="0"/>
          <a:r>
            <a:rPr lang="zh-TW" b="1" dirty="0" smtClean="0">
              <a:solidFill>
                <a:schemeClr val="tx1"/>
              </a:solidFill>
            </a:rPr>
            <a:t>研究內容及結果全數公開</a:t>
          </a:r>
          <a:endParaRPr lang="zh-TW" dirty="0">
            <a:solidFill>
              <a:schemeClr val="tx1"/>
            </a:solidFill>
          </a:endParaRPr>
        </a:p>
      </dgm:t>
    </dgm:pt>
    <dgm:pt modelId="{BB628017-0323-4027-89FF-AE1517F6746F}" type="parTrans" cxnId="{A3CFBE20-971A-45CA-8F8A-560A868563CA}">
      <dgm:prSet/>
      <dgm:spPr/>
      <dgm:t>
        <a:bodyPr/>
        <a:lstStyle/>
        <a:p>
          <a:endParaRPr lang="zh-TW" altLang="en-US"/>
        </a:p>
      </dgm:t>
    </dgm:pt>
    <dgm:pt modelId="{57873E65-9E0A-4E49-A161-A8C589A06D41}" type="sibTrans" cxnId="{A3CFBE20-971A-45CA-8F8A-560A868563CA}">
      <dgm:prSet/>
      <dgm:spPr/>
      <dgm:t>
        <a:bodyPr/>
        <a:lstStyle/>
        <a:p>
          <a:endParaRPr lang="zh-TW" altLang="en-US"/>
        </a:p>
      </dgm:t>
    </dgm:pt>
    <dgm:pt modelId="{CBB47AB6-994F-4C33-9CA2-B4335D77D9F0}">
      <dgm:prSet/>
      <dgm:spPr/>
      <dgm:t>
        <a:bodyPr/>
        <a:lstStyle/>
        <a:p>
          <a:pPr rtl="0"/>
          <a:r>
            <a:rPr lang="zh-TW" b="1" smtClean="0"/>
            <a:t>重視與其他單位之合作</a:t>
          </a:r>
          <a:r>
            <a:rPr lang="en-US" b="1" smtClean="0"/>
            <a:t>(</a:t>
          </a:r>
          <a:r>
            <a:rPr lang="zh-TW" b="1" smtClean="0"/>
            <a:t>荷蘭國家統計局、警政及司法單位</a:t>
          </a:r>
          <a:r>
            <a:rPr lang="en-US" b="1" smtClean="0"/>
            <a:t>)</a:t>
          </a:r>
          <a:endParaRPr lang="zh-TW"/>
        </a:p>
      </dgm:t>
    </dgm:pt>
    <dgm:pt modelId="{8BD07594-55EA-463F-B105-0DEF5D2E53E5}" type="parTrans" cxnId="{3930B9C5-E54E-4FFA-B8E7-65FD269B1B89}">
      <dgm:prSet/>
      <dgm:spPr/>
      <dgm:t>
        <a:bodyPr/>
        <a:lstStyle/>
        <a:p>
          <a:endParaRPr lang="zh-TW" altLang="en-US"/>
        </a:p>
      </dgm:t>
    </dgm:pt>
    <dgm:pt modelId="{BBECC257-69F8-448F-9A6A-0DD0AD59B880}" type="sibTrans" cxnId="{3930B9C5-E54E-4FFA-B8E7-65FD269B1B89}">
      <dgm:prSet/>
      <dgm:spPr/>
      <dgm:t>
        <a:bodyPr/>
        <a:lstStyle/>
        <a:p>
          <a:endParaRPr lang="zh-TW" altLang="en-US"/>
        </a:p>
      </dgm:t>
    </dgm:pt>
    <dgm:pt modelId="{3DF9F05C-2AF1-4994-9920-C2EC3C1D5605}" type="pres">
      <dgm:prSet presAssocID="{A9CA2B66-8878-415B-8A4A-DA5D6F760885}" presName="linear" presStyleCnt="0">
        <dgm:presLayoutVars>
          <dgm:animLvl val="lvl"/>
          <dgm:resizeHandles val="exact"/>
        </dgm:presLayoutVars>
      </dgm:prSet>
      <dgm:spPr/>
      <dgm:t>
        <a:bodyPr/>
        <a:lstStyle/>
        <a:p>
          <a:endParaRPr lang="zh-TW" altLang="en-US"/>
        </a:p>
      </dgm:t>
    </dgm:pt>
    <dgm:pt modelId="{5C76BBB2-3F47-467B-A4E4-0BC5EA4803A1}" type="pres">
      <dgm:prSet presAssocID="{85DB110D-9694-44A3-9AE4-163899FA489A}" presName="parentText" presStyleLbl="node1" presStyleIdx="0" presStyleCnt="7">
        <dgm:presLayoutVars>
          <dgm:chMax val="0"/>
          <dgm:bulletEnabled val="1"/>
        </dgm:presLayoutVars>
      </dgm:prSet>
      <dgm:spPr/>
      <dgm:t>
        <a:bodyPr/>
        <a:lstStyle/>
        <a:p>
          <a:endParaRPr lang="zh-TW" altLang="en-US"/>
        </a:p>
      </dgm:t>
    </dgm:pt>
    <dgm:pt modelId="{C9FEC993-B4A8-45AA-B2D2-74D9EC0D18E5}" type="pres">
      <dgm:prSet presAssocID="{85B5FC47-2083-45FB-8351-C79CEDC042B1}" presName="spacer" presStyleCnt="0"/>
      <dgm:spPr/>
    </dgm:pt>
    <dgm:pt modelId="{8026BC7A-7451-4CFE-B944-060F40F4ADA2}" type="pres">
      <dgm:prSet presAssocID="{474D51CB-9CFD-47A6-BC6A-5D791E61AE83}" presName="parentText" presStyleLbl="node1" presStyleIdx="1" presStyleCnt="7">
        <dgm:presLayoutVars>
          <dgm:chMax val="0"/>
          <dgm:bulletEnabled val="1"/>
        </dgm:presLayoutVars>
      </dgm:prSet>
      <dgm:spPr/>
      <dgm:t>
        <a:bodyPr/>
        <a:lstStyle/>
        <a:p>
          <a:endParaRPr lang="zh-TW" altLang="en-US"/>
        </a:p>
      </dgm:t>
    </dgm:pt>
    <dgm:pt modelId="{B4818A31-722A-4F5D-9371-46D2016855CD}" type="pres">
      <dgm:prSet presAssocID="{FC0D8FC1-E366-479A-9265-DA8337193D1D}" presName="spacer" presStyleCnt="0"/>
      <dgm:spPr/>
    </dgm:pt>
    <dgm:pt modelId="{4385854C-00DB-41A7-9FB7-3A11339F40F2}" type="pres">
      <dgm:prSet presAssocID="{499879BA-8EE0-49F4-BE1E-C907DB15134E}" presName="parentText" presStyleLbl="node1" presStyleIdx="2" presStyleCnt="7">
        <dgm:presLayoutVars>
          <dgm:chMax val="0"/>
          <dgm:bulletEnabled val="1"/>
        </dgm:presLayoutVars>
      </dgm:prSet>
      <dgm:spPr/>
      <dgm:t>
        <a:bodyPr/>
        <a:lstStyle/>
        <a:p>
          <a:endParaRPr lang="zh-TW" altLang="en-US"/>
        </a:p>
      </dgm:t>
    </dgm:pt>
    <dgm:pt modelId="{C66A599F-4B5F-46F0-9F6E-42623FF42AA3}" type="pres">
      <dgm:prSet presAssocID="{313653C6-5A49-43FE-90AF-DD087F153BFA}" presName="spacer" presStyleCnt="0"/>
      <dgm:spPr/>
    </dgm:pt>
    <dgm:pt modelId="{6F37366C-2102-4D69-B2F2-EFCACC70411A}" type="pres">
      <dgm:prSet presAssocID="{36252CB2-4EE9-454B-8A18-00840090F6E3}" presName="parentText" presStyleLbl="node1" presStyleIdx="3" presStyleCnt="7">
        <dgm:presLayoutVars>
          <dgm:chMax val="0"/>
          <dgm:bulletEnabled val="1"/>
        </dgm:presLayoutVars>
      </dgm:prSet>
      <dgm:spPr/>
      <dgm:t>
        <a:bodyPr/>
        <a:lstStyle/>
        <a:p>
          <a:endParaRPr lang="zh-TW" altLang="en-US"/>
        </a:p>
      </dgm:t>
    </dgm:pt>
    <dgm:pt modelId="{EF719AAA-B1B0-4980-8657-2A0AAC3E8999}" type="pres">
      <dgm:prSet presAssocID="{A4618C7E-298F-4790-90C5-293C5B3C25FE}" presName="spacer" presStyleCnt="0"/>
      <dgm:spPr/>
    </dgm:pt>
    <dgm:pt modelId="{8C5DE047-2393-42B8-8427-FE9BCA0219A1}" type="pres">
      <dgm:prSet presAssocID="{E42892E8-1013-4016-9633-E2EB76456C70}" presName="parentText" presStyleLbl="node1" presStyleIdx="4" presStyleCnt="7">
        <dgm:presLayoutVars>
          <dgm:chMax val="0"/>
          <dgm:bulletEnabled val="1"/>
        </dgm:presLayoutVars>
      </dgm:prSet>
      <dgm:spPr/>
      <dgm:t>
        <a:bodyPr/>
        <a:lstStyle/>
        <a:p>
          <a:endParaRPr lang="zh-TW" altLang="en-US"/>
        </a:p>
      </dgm:t>
    </dgm:pt>
    <dgm:pt modelId="{059D1062-1DF8-40B4-A120-3634E30680B7}" type="pres">
      <dgm:prSet presAssocID="{860F61D1-62C2-4D89-B352-48C725D555AB}" presName="spacer" presStyleCnt="0"/>
      <dgm:spPr/>
    </dgm:pt>
    <dgm:pt modelId="{DDB3C825-BA3A-4D97-AE67-9DE3428C4183}" type="pres">
      <dgm:prSet presAssocID="{E17CECCE-3B59-4BBC-A759-6DA39E6F8B1F}" presName="parentText" presStyleLbl="node1" presStyleIdx="5" presStyleCnt="7">
        <dgm:presLayoutVars>
          <dgm:chMax val="0"/>
          <dgm:bulletEnabled val="1"/>
        </dgm:presLayoutVars>
      </dgm:prSet>
      <dgm:spPr/>
      <dgm:t>
        <a:bodyPr/>
        <a:lstStyle/>
        <a:p>
          <a:endParaRPr lang="zh-TW" altLang="en-US"/>
        </a:p>
      </dgm:t>
    </dgm:pt>
    <dgm:pt modelId="{770EE16B-2E5B-4426-957F-F6BA162E0E67}" type="pres">
      <dgm:prSet presAssocID="{57873E65-9E0A-4E49-A161-A8C589A06D41}" presName="spacer" presStyleCnt="0"/>
      <dgm:spPr/>
    </dgm:pt>
    <dgm:pt modelId="{378DAD89-E3E5-4CB1-9FC9-4623AEF8650B}" type="pres">
      <dgm:prSet presAssocID="{CBB47AB6-994F-4C33-9CA2-B4335D77D9F0}" presName="parentText" presStyleLbl="node1" presStyleIdx="6" presStyleCnt="7">
        <dgm:presLayoutVars>
          <dgm:chMax val="0"/>
          <dgm:bulletEnabled val="1"/>
        </dgm:presLayoutVars>
      </dgm:prSet>
      <dgm:spPr/>
      <dgm:t>
        <a:bodyPr/>
        <a:lstStyle/>
        <a:p>
          <a:endParaRPr lang="zh-TW" altLang="en-US"/>
        </a:p>
      </dgm:t>
    </dgm:pt>
  </dgm:ptLst>
  <dgm:cxnLst>
    <dgm:cxn modelId="{D2CF7EF1-7D77-488A-A551-C45CFEFE9718}" type="presOf" srcId="{E17CECCE-3B59-4BBC-A759-6DA39E6F8B1F}" destId="{DDB3C825-BA3A-4D97-AE67-9DE3428C4183}" srcOrd="0" destOrd="0" presId="urn:microsoft.com/office/officeart/2005/8/layout/vList2"/>
    <dgm:cxn modelId="{74132951-586D-4B8E-BD77-24BDB14E1AF0}" srcId="{A9CA2B66-8878-415B-8A4A-DA5D6F760885}" destId="{474D51CB-9CFD-47A6-BC6A-5D791E61AE83}" srcOrd="1" destOrd="0" parTransId="{D9C42CB5-C030-4109-ADF5-3B6848249E83}" sibTransId="{FC0D8FC1-E366-479A-9265-DA8337193D1D}"/>
    <dgm:cxn modelId="{3DD41B92-47FF-477A-9E8B-9360A75AAD07}" srcId="{A9CA2B66-8878-415B-8A4A-DA5D6F760885}" destId="{499879BA-8EE0-49F4-BE1E-C907DB15134E}" srcOrd="2" destOrd="0" parTransId="{AE597A42-3CB3-4602-83BB-8DE38968AF3F}" sibTransId="{313653C6-5A49-43FE-90AF-DD087F153BFA}"/>
    <dgm:cxn modelId="{B6905037-C168-4AD2-BDF5-E9EBFCDE0756}" srcId="{A9CA2B66-8878-415B-8A4A-DA5D6F760885}" destId="{E42892E8-1013-4016-9633-E2EB76456C70}" srcOrd="4" destOrd="0" parTransId="{274A3320-3091-4DCE-891E-23C1903E4235}" sibTransId="{860F61D1-62C2-4D89-B352-48C725D555AB}"/>
    <dgm:cxn modelId="{DD20E77C-BE17-48D3-A728-6A759CA3BA5C}" type="presOf" srcId="{E42892E8-1013-4016-9633-E2EB76456C70}" destId="{8C5DE047-2393-42B8-8427-FE9BCA0219A1}" srcOrd="0" destOrd="0" presId="urn:microsoft.com/office/officeart/2005/8/layout/vList2"/>
    <dgm:cxn modelId="{E7B2F361-2C13-47D5-9617-7525C43E3C9A}" type="presOf" srcId="{499879BA-8EE0-49F4-BE1E-C907DB15134E}" destId="{4385854C-00DB-41A7-9FB7-3A11339F40F2}" srcOrd="0" destOrd="0" presId="urn:microsoft.com/office/officeart/2005/8/layout/vList2"/>
    <dgm:cxn modelId="{EED4E6E0-E8B6-414A-BEED-30355287B9EA}" type="presOf" srcId="{36252CB2-4EE9-454B-8A18-00840090F6E3}" destId="{6F37366C-2102-4D69-B2F2-EFCACC70411A}" srcOrd="0" destOrd="0" presId="urn:microsoft.com/office/officeart/2005/8/layout/vList2"/>
    <dgm:cxn modelId="{3930B9C5-E54E-4FFA-B8E7-65FD269B1B89}" srcId="{A9CA2B66-8878-415B-8A4A-DA5D6F760885}" destId="{CBB47AB6-994F-4C33-9CA2-B4335D77D9F0}" srcOrd="6" destOrd="0" parTransId="{8BD07594-55EA-463F-B105-0DEF5D2E53E5}" sibTransId="{BBECC257-69F8-448F-9A6A-0DD0AD59B880}"/>
    <dgm:cxn modelId="{A3CFBE20-971A-45CA-8F8A-560A868563CA}" srcId="{A9CA2B66-8878-415B-8A4A-DA5D6F760885}" destId="{E17CECCE-3B59-4BBC-A759-6DA39E6F8B1F}" srcOrd="5" destOrd="0" parTransId="{BB628017-0323-4027-89FF-AE1517F6746F}" sibTransId="{57873E65-9E0A-4E49-A161-A8C589A06D41}"/>
    <dgm:cxn modelId="{18C25104-1A1F-43DC-9E3C-19C2A3A5D274}" srcId="{A9CA2B66-8878-415B-8A4A-DA5D6F760885}" destId="{36252CB2-4EE9-454B-8A18-00840090F6E3}" srcOrd="3" destOrd="0" parTransId="{42039EE6-CA47-4CD0-9372-27E024062FF9}" sibTransId="{A4618C7E-298F-4790-90C5-293C5B3C25FE}"/>
    <dgm:cxn modelId="{2EA0829F-F2FA-489F-97FD-36019D7FDBFA}" srcId="{A9CA2B66-8878-415B-8A4A-DA5D6F760885}" destId="{85DB110D-9694-44A3-9AE4-163899FA489A}" srcOrd="0" destOrd="0" parTransId="{64A93737-EF84-4F60-BC30-4E2FC1EBA094}" sibTransId="{85B5FC47-2083-45FB-8351-C79CEDC042B1}"/>
    <dgm:cxn modelId="{59E7EBCA-AFF1-4FFC-B774-BA1750403317}" type="presOf" srcId="{A9CA2B66-8878-415B-8A4A-DA5D6F760885}" destId="{3DF9F05C-2AF1-4994-9920-C2EC3C1D5605}" srcOrd="0" destOrd="0" presId="urn:microsoft.com/office/officeart/2005/8/layout/vList2"/>
    <dgm:cxn modelId="{5E2C1466-85E9-40CA-9D9B-6EFEFB10B6D9}" type="presOf" srcId="{474D51CB-9CFD-47A6-BC6A-5D791E61AE83}" destId="{8026BC7A-7451-4CFE-B944-060F40F4ADA2}" srcOrd="0" destOrd="0" presId="urn:microsoft.com/office/officeart/2005/8/layout/vList2"/>
    <dgm:cxn modelId="{470D16E6-7502-4B45-AA65-6C057CD206AB}" type="presOf" srcId="{85DB110D-9694-44A3-9AE4-163899FA489A}" destId="{5C76BBB2-3F47-467B-A4E4-0BC5EA4803A1}" srcOrd="0" destOrd="0" presId="urn:microsoft.com/office/officeart/2005/8/layout/vList2"/>
    <dgm:cxn modelId="{AA8D5F61-8518-4DFD-B4A4-792D52E46AC6}" type="presOf" srcId="{CBB47AB6-994F-4C33-9CA2-B4335D77D9F0}" destId="{378DAD89-E3E5-4CB1-9FC9-4623AEF8650B}" srcOrd="0" destOrd="0" presId="urn:microsoft.com/office/officeart/2005/8/layout/vList2"/>
    <dgm:cxn modelId="{70BB79AF-12D2-48E0-9E28-A1C2B2D48741}" type="presParOf" srcId="{3DF9F05C-2AF1-4994-9920-C2EC3C1D5605}" destId="{5C76BBB2-3F47-467B-A4E4-0BC5EA4803A1}" srcOrd="0" destOrd="0" presId="urn:microsoft.com/office/officeart/2005/8/layout/vList2"/>
    <dgm:cxn modelId="{EF092324-39E5-4135-B247-CA03AA671555}" type="presParOf" srcId="{3DF9F05C-2AF1-4994-9920-C2EC3C1D5605}" destId="{C9FEC993-B4A8-45AA-B2D2-74D9EC0D18E5}" srcOrd="1" destOrd="0" presId="urn:microsoft.com/office/officeart/2005/8/layout/vList2"/>
    <dgm:cxn modelId="{4B856687-57A8-49C8-90E0-E510AD8AC65F}" type="presParOf" srcId="{3DF9F05C-2AF1-4994-9920-C2EC3C1D5605}" destId="{8026BC7A-7451-4CFE-B944-060F40F4ADA2}" srcOrd="2" destOrd="0" presId="urn:microsoft.com/office/officeart/2005/8/layout/vList2"/>
    <dgm:cxn modelId="{A1AA6B96-717C-4883-8A88-2BE4C9CF7BCF}" type="presParOf" srcId="{3DF9F05C-2AF1-4994-9920-C2EC3C1D5605}" destId="{B4818A31-722A-4F5D-9371-46D2016855CD}" srcOrd="3" destOrd="0" presId="urn:microsoft.com/office/officeart/2005/8/layout/vList2"/>
    <dgm:cxn modelId="{36AEAC5A-23EA-47D0-AA82-52DCBEA8E2E3}" type="presParOf" srcId="{3DF9F05C-2AF1-4994-9920-C2EC3C1D5605}" destId="{4385854C-00DB-41A7-9FB7-3A11339F40F2}" srcOrd="4" destOrd="0" presId="urn:microsoft.com/office/officeart/2005/8/layout/vList2"/>
    <dgm:cxn modelId="{C4713641-C566-4506-9C0C-44A26D134FA4}" type="presParOf" srcId="{3DF9F05C-2AF1-4994-9920-C2EC3C1D5605}" destId="{C66A599F-4B5F-46F0-9F6E-42623FF42AA3}" srcOrd="5" destOrd="0" presId="urn:microsoft.com/office/officeart/2005/8/layout/vList2"/>
    <dgm:cxn modelId="{94E44D42-4B7E-4FEE-97E1-7D037E974823}" type="presParOf" srcId="{3DF9F05C-2AF1-4994-9920-C2EC3C1D5605}" destId="{6F37366C-2102-4D69-B2F2-EFCACC70411A}" srcOrd="6" destOrd="0" presId="urn:microsoft.com/office/officeart/2005/8/layout/vList2"/>
    <dgm:cxn modelId="{323AEEEF-BB47-4C26-B17E-968545BE2E56}" type="presParOf" srcId="{3DF9F05C-2AF1-4994-9920-C2EC3C1D5605}" destId="{EF719AAA-B1B0-4980-8657-2A0AAC3E8999}" srcOrd="7" destOrd="0" presId="urn:microsoft.com/office/officeart/2005/8/layout/vList2"/>
    <dgm:cxn modelId="{06635350-DBBD-4537-A505-76CF7DD00344}" type="presParOf" srcId="{3DF9F05C-2AF1-4994-9920-C2EC3C1D5605}" destId="{8C5DE047-2393-42B8-8427-FE9BCA0219A1}" srcOrd="8" destOrd="0" presId="urn:microsoft.com/office/officeart/2005/8/layout/vList2"/>
    <dgm:cxn modelId="{9256ACBD-BDAA-431C-917B-A47113DBBB58}" type="presParOf" srcId="{3DF9F05C-2AF1-4994-9920-C2EC3C1D5605}" destId="{059D1062-1DF8-40B4-A120-3634E30680B7}" srcOrd="9" destOrd="0" presId="urn:microsoft.com/office/officeart/2005/8/layout/vList2"/>
    <dgm:cxn modelId="{80019C01-BB0E-45C9-A329-C56853008DC4}" type="presParOf" srcId="{3DF9F05C-2AF1-4994-9920-C2EC3C1D5605}" destId="{DDB3C825-BA3A-4D97-AE67-9DE3428C4183}" srcOrd="10" destOrd="0" presId="urn:microsoft.com/office/officeart/2005/8/layout/vList2"/>
    <dgm:cxn modelId="{B8FE5EC5-EC5A-4F71-9384-2520A88CE4B8}" type="presParOf" srcId="{3DF9F05C-2AF1-4994-9920-C2EC3C1D5605}" destId="{770EE16B-2E5B-4426-957F-F6BA162E0E67}" srcOrd="11" destOrd="0" presId="urn:microsoft.com/office/officeart/2005/8/layout/vList2"/>
    <dgm:cxn modelId="{203B3E1A-7F41-4392-84F9-E2B57B9B0C8E}" type="presParOf" srcId="{3DF9F05C-2AF1-4994-9920-C2EC3C1D5605}" destId="{378DAD89-E3E5-4CB1-9FC9-4623AEF8650B}"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84CB3A-A471-43BB-A698-07B88E1E120E}" type="doc">
      <dgm:prSet loTypeId="urn:microsoft.com/office/officeart/2005/8/layout/pyramid2" loCatId="pyramid" qsTypeId="urn:microsoft.com/office/officeart/2005/8/quickstyle/simple3" qsCatId="simple" csTypeId="urn:microsoft.com/office/officeart/2005/8/colors/colorful4" csCatId="colorful" phldr="1"/>
      <dgm:spPr/>
      <dgm:t>
        <a:bodyPr/>
        <a:lstStyle/>
        <a:p>
          <a:endParaRPr lang="zh-TW" altLang="en-US"/>
        </a:p>
      </dgm:t>
    </dgm:pt>
    <dgm:pt modelId="{4BB07C1A-7912-4BEE-9B19-74701DC0704C}">
      <dgm:prSet custT="1"/>
      <dgm:spPr/>
      <dgm:t>
        <a:bodyPr/>
        <a:lstStyle/>
        <a:p>
          <a:pPr rtl="0"/>
          <a:r>
            <a:rPr lang="zh-TW" sz="1800" b="1" dirty="0" smtClean="0"/>
            <a:t>全國有</a:t>
          </a:r>
          <a:r>
            <a:rPr lang="en-US" sz="1800" b="1" dirty="0" smtClean="0"/>
            <a:t>35</a:t>
          </a:r>
          <a:r>
            <a:rPr lang="zh-TW" sz="1800" b="1" dirty="0" smtClean="0"/>
            <a:t>座監獄，其中 </a:t>
          </a:r>
          <a:r>
            <a:rPr lang="en-US" sz="1800" b="1" dirty="0" smtClean="0"/>
            <a:t>17</a:t>
          </a:r>
          <a:r>
            <a:rPr lang="zh-TW" sz="1800" b="1" dirty="0" smtClean="0"/>
            <a:t>座位在荷語區、 </a:t>
          </a:r>
          <a:r>
            <a:rPr lang="en-US" sz="1800" b="1" dirty="0" smtClean="0"/>
            <a:t>2</a:t>
          </a:r>
          <a:r>
            <a:rPr lang="zh-TW" sz="1800" b="1" dirty="0" smtClean="0"/>
            <a:t>座位於布魯塞爾區、</a:t>
          </a:r>
          <a:r>
            <a:rPr lang="en-US" sz="1800" b="1" dirty="0" smtClean="0"/>
            <a:t>18</a:t>
          </a:r>
          <a:r>
            <a:rPr lang="zh-TW" sz="1800" b="1" dirty="0" smtClean="0"/>
            <a:t>座在法語區。</a:t>
          </a:r>
          <a:endParaRPr lang="zh-TW" sz="1800" dirty="0"/>
        </a:p>
      </dgm:t>
    </dgm:pt>
    <dgm:pt modelId="{A146C523-E1C3-4499-B118-00ADD296B30E}" type="parTrans" cxnId="{7925B70D-298A-4CA1-B048-FADF72C5F57A}">
      <dgm:prSet/>
      <dgm:spPr/>
      <dgm:t>
        <a:bodyPr/>
        <a:lstStyle/>
        <a:p>
          <a:endParaRPr lang="zh-TW" altLang="en-US"/>
        </a:p>
      </dgm:t>
    </dgm:pt>
    <dgm:pt modelId="{668F3244-8644-4D46-AD05-97491841A912}" type="sibTrans" cxnId="{7925B70D-298A-4CA1-B048-FADF72C5F57A}">
      <dgm:prSet/>
      <dgm:spPr/>
      <dgm:t>
        <a:bodyPr/>
        <a:lstStyle/>
        <a:p>
          <a:endParaRPr lang="zh-TW" altLang="en-US"/>
        </a:p>
      </dgm:t>
    </dgm:pt>
    <dgm:pt modelId="{65C1E628-E61F-46A6-BFE8-A209D88F0996}">
      <dgm:prSet custT="1"/>
      <dgm:spPr/>
      <dgm:t>
        <a:bodyPr/>
        <a:lstStyle/>
        <a:p>
          <a:pPr rtl="0"/>
          <a:r>
            <a:rPr lang="zh-TW" sz="2000" b="1" dirty="0" smtClean="0"/>
            <a:t>全國共</a:t>
          </a:r>
          <a:r>
            <a:rPr lang="en-US" sz="2000" b="1" dirty="0" smtClean="0"/>
            <a:t>10,157</a:t>
          </a:r>
          <a:r>
            <a:rPr lang="zh-TW" sz="2000" b="1" dirty="0" smtClean="0"/>
            <a:t>位收容人，略超過全國監獄收容量之</a:t>
          </a:r>
          <a:r>
            <a:rPr lang="en-US" sz="2000" b="1" dirty="0" smtClean="0"/>
            <a:t>9,269</a:t>
          </a:r>
          <a:r>
            <a:rPr lang="zh-TW" sz="2000" b="1" dirty="0" smtClean="0"/>
            <a:t>人</a:t>
          </a:r>
          <a:endParaRPr lang="zh-TW" sz="2000" dirty="0"/>
        </a:p>
      </dgm:t>
    </dgm:pt>
    <dgm:pt modelId="{6607166C-820C-471B-8F60-140A25A4A2E8}" type="parTrans" cxnId="{8EF60258-A451-45D3-BE38-241703C09A93}">
      <dgm:prSet/>
      <dgm:spPr/>
      <dgm:t>
        <a:bodyPr/>
        <a:lstStyle/>
        <a:p>
          <a:endParaRPr lang="zh-TW" altLang="en-US"/>
        </a:p>
      </dgm:t>
    </dgm:pt>
    <dgm:pt modelId="{9A5932AB-E919-465D-8472-FA69411C9021}" type="sibTrans" cxnId="{8EF60258-A451-45D3-BE38-241703C09A93}">
      <dgm:prSet/>
      <dgm:spPr/>
      <dgm:t>
        <a:bodyPr/>
        <a:lstStyle/>
        <a:p>
          <a:endParaRPr lang="zh-TW" altLang="en-US"/>
        </a:p>
      </dgm:t>
    </dgm:pt>
    <dgm:pt modelId="{065DBEDC-075D-47F2-9EE8-F57D67B78BD6}">
      <dgm:prSet custT="1"/>
      <dgm:spPr/>
      <dgm:t>
        <a:bodyPr/>
        <a:lstStyle/>
        <a:p>
          <a:pPr rtl="0"/>
          <a:r>
            <a:rPr lang="zh-TW" altLang="en-US" sz="1800" b="1" dirty="0" smtClean="0"/>
            <a:t>比利時矯正機關以給予收容人安全及人性化執行判決為宗旨，終極目標是讓收容人返回社會。</a:t>
          </a:r>
          <a:endParaRPr lang="zh-TW" altLang="en-US" sz="1800" dirty="0"/>
        </a:p>
      </dgm:t>
    </dgm:pt>
    <dgm:pt modelId="{FFF1285F-2048-4577-8D50-B1457F55406D}" type="parTrans" cxnId="{14402D2B-FEC2-42D2-B0F4-D4A673493B9B}">
      <dgm:prSet/>
      <dgm:spPr/>
      <dgm:t>
        <a:bodyPr/>
        <a:lstStyle/>
        <a:p>
          <a:endParaRPr lang="zh-TW" altLang="en-US"/>
        </a:p>
      </dgm:t>
    </dgm:pt>
    <dgm:pt modelId="{235DC3CE-AAFD-46CF-A55D-B53C55F5DC8B}" type="sibTrans" cxnId="{14402D2B-FEC2-42D2-B0F4-D4A673493B9B}">
      <dgm:prSet/>
      <dgm:spPr/>
      <dgm:t>
        <a:bodyPr/>
        <a:lstStyle/>
        <a:p>
          <a:endParaRPr lang="zh-TW" altLang="en-US"/>
        </a:p>
      </dgm:t>
    </dgm:pt>
    <dgm:pt modelId="{0050F14A-2B9E-4EC3-AD6B-73DB4F1CDA61}">
      <dgm:prSet custT="1"/>
      <dgm:spPr/>
      <dgm:t>
        <a:bodyPr/>
        <a:lstStyle/>
        <a:p>
          <a:pPr rtl="0"/>
          <a:r>
            <a:rPr lang="zh-TW" sz="2000" b="1" dirty="0" smtClean="0"/>
            <a:t>比利時現修建</a:t>
          </a:r>
          <a:r>
            <a:rPr lang="en-US" sz="2000" b="1" dirty="0" smtClean="0"/>
            <a:t>3</a:t>
          </a:r>
          <a:r>
            <a:rPr lang="zh-TW" sz="2000" b="1" dirty="0" smtClean="0"/>
            <a:t>座新監獄</a:t>
          </a:r>
          <a:r>
            <a:rPr lang="zh-TW" altLang="en-US" sz="2000" b="1" dirty="0" smtClean="0"/>
            <a:t>。目前建造中之</a:t>
          </a:r>
          <a:r>
            <a:rPr lang="zh-TW" sz="2000" b="1" dirty="0" smtClean="0"/>
            <a:t>監獄為社區型監獄。</a:t>
          </a:r>
          <a:endParaRPr lang="zh-TW" sz="2000" dirty="0"/>
        </a:p>
      </dgm:t>
    </dgm:pt>
    <dgm:pt modelId="{87382BFF-9676-4D85-ADEB-7549BAD1BB6B}" type="parTrans" cxnId="{F9D3AE8A-E0DA-4F9E-B0A2-DE718A9CBF47}">
      <dgm:prSet/>
      <dgm:spPr/>
      <dgm:t>
        <a:bodyPr/>
        <a:lstStyle/>
        <a:p>
          <a:endParaRPr lang="zh-TW" altLang="en-US"/>
        </a:p>
      </dgm:t>
    </dgm:pt>
    <dgm:pt modelId="{CAF7980A-8E49-4BA1-BFE0-E90AFAD71F5A}" type="sibTrans" cxnId="{F9D3AE8A-E0DA-4F9E-B0A2-DE718A9CBF47}">
      <dgm:prSet/>
      <dgm:spPr/>
      <dgm:t>
        <a:bodyPr/>
        <a:lstStyle/>
        <a:p>
          <a:endParaRPr lang="zh-TW" altLang="en-US"/>
        </a:p>
      </dgm:t>
    </dgm:pt>
    <dgm:pt modelId="{A6E77D08-669F-4A8B-A91C-6703BB08D998}" type="pres">
      <dgm:prSet presAssocID="{7284CB3A-A471-43BB-A698-07B88E1E120E}" presName="compositeShape" presStyleCnt="0">
        <dgm:presLayoutVars>
          <dgm:dir/>
          <dgm:resizeHandles/>
        </dgm:presLayoutVars>
      </dgm:prSet>
      <dgm:spPr/>
      <dgm:t>
        <a:bodyPr/>
        <a:lstStyle/>
        <a:p>
          <a:endParaRPr lang="zh-TW" altLang="en-US"/>
        </a:p>
      </dgm:t>
    </dgm:pt>
    <dgm:pt modelId="{0364BD36-5E5F-43E8-B2E0-75CC650BE6B7}" type="pres">
      <dgm:prSet presAssocID="{7284CB3A-A471-43BB-A698-07B88E1E120E}" presName="pyramid" presStyleLbl="node1" presStyleIdx="0" presStyleCnt="1"/>
      <dgm:spPr/>
    </dgm:pt>
    <dgm:pt modelId="{3118FA1C-87F4-460D-8067-AE66EF4CE016}" type="pres">
      <dgm:prSet presAssocID="{7284CB3A-A471-43BB-A698-07B88E1E120E}" presName="theList" presStyleCnt="0"/>
      <dgm:spPr/>
    </dgm:pt>
    <dgm:pt modelId="{5F6BB842-14C8-4C7E-B33A-7DF203CF0536}" type="pres">
      <dgm:prSet presAssocID="{4BB07C1A-7912-4BEE-9B19-74701DC0704C}" presName="aNode" presStyleLbl="fgAcc1" presStyleIdx="0" presStyleCnt="4" custScaleX="145458">
        <dgm:presLayoutVars>
          <dgm:bulletEnabled val="1"/>
        </dgm:presLayoutVars>
      </dgm:prSet>
      <dgm:spPr/>
      <dgm:t>
        <a:bodyPr/>
        <a:lstStyle/>
        <a:p>
          <a:endParaRPr lang="zh-TW" altLang="en-US"/>
        </a:p>
      </dgm:t>
    </dgm:pt>
    <dgm:pt modelId="{11DF4520-BB74-41C2-A359-6C772C3F48EA}" type="pres">
      <dgm:prSet presAssocID="{4BB07C1A-7912-4BEE-9B19-74701DC0704C}" presName="aSpace" presStyleCnt="0"/>
      <dgm:spPr/>
    </dgm:pt>
    <dgm:pt modelId="{9337308E-0F5B-43F2-8FFD-91D20EDF3399}" type="pres">
      <dgm:prSet presAssocID="{65C1E628-E61F-46A6-BFE8-A209D88F0996}" presName="aNode" presStyleLbl="fgAcc1" presStyleIdx="1" presStyleCnt="4" custScaleX="150422">
        <dgm:presLayoutVars>
          <dgm:bulletEnabled val="1"/>
        </dgm:presLayoutVars>
      </dgm:prSet>
      <dgm:spPr/>
      <dgm:t>
        <a:bodyPr/>
        <a:lstStyle/>
        <a:p>
          <a:endParaRPr lang="zh-TW" altLang="en-US"/>
        </a:p>
      </dgm:t>
    </dgm:pt>
    <dgm:pt modelId="{29CFC208-7F0F-49F7-AC24-DD50360398FA}" type="pres">
      <dgm:prSet presAssocID="{65C1E628-E61F-46A6-BFE8-A209D88F0996}" presName="aSpace" presStyleCnt="0"/>
      <dgm:spPr/>
    </dgm:pt>
    <dgm:pt modelId="{EC3CE460-5E02-4B4C-87A0-FBBAC2746E38}" type="pres">
      <dgm:prSet presAssocID="{065DBEDC-075D-47F2-9EE8-F57D67B78BD6}" presName="aNode" presStyleLbl="fgAcc1" presStyleIdx="2" presStyleCnt="4" custScaleX="148463">
        <dgm:presLayoutVars>
          <dgm:bulletEnabled val="1"/>
        </dgm:presLayoutVars>
      </dgm:prSet>
      <dgm:spPr/>
      <dgm:t>
        <a:bodyPr/>
        <a:lstStyle/>
        <a:p>
          <a:endParaRPr lang="zh-TW" altLang="en-US"/>
        </a:p>
      </dgm:t>
    </dgm:pt>
    <dgm:pt modelId="{B810EAEC-CC95-4DED-8A7A-B328CB48E967}" type="pres">
      <dgm:prSet presAssocID="{065DBEDC-075D-47F2-9EE8-F57D67B78BD6}" presName="aSpace" presStyleCnt="0"/>
      <dgm:spPr/>
    </dgm:pt>
    <dgm:pt modelId="{13565123-0BC6-4B2D-8013-0DEFF22C8547}" type="pres">
      <dgm:prSet presAssocID="{0050F14A-2B9E-4EC3-AD6B-73DB4F1CDA61}" presName="aNode" presStyleLbl="fgAcc1" presStyleIdx="3" presStyleCnt="4" custScaleX="152904">
        <dgm:presLayoutVars>
          <dgm:bulletEnabled val="1"/>
        </dgm:presLayoutVars>
      </dgm:prSet>
      <dgm:spPr/>
      <dgm:t>
        <a:bodyPr/>
        <a:lstStyle/>
        <a:p>
          <a:endParaRPr lang="zh-TW" altLang="en-US"/>
        </a:p>
      </dgm:t>
    </dgm:pt>
    <dgm:pt modelId="{9C5E8FD2-A55D-4CFC-9FCE-E64B6D95140B}" type="pres">
      <dgm:prSet presAssocID="{0050F14A-2B9E-4EC3-AD6B-73DB4F1CDA61}" presName="aSpace" presStyleCnt="0"/>
      <dgm:spPr/>
    </dgm:pt>
  </dgm:ptLst>
  <dgm:cxnLst>
    <dgm:cxn modelId="{28D0E32B-4C83-4772-902D-4B2996A44244}" type="presOf" srcId="{65C1E628-E61F-46A6-BFE8-A209D88F0996}" destId="{9337308E-0F5B-43F2-8FFD-91D20EDF3399}" srcOrd="0" destOrd="0" presId="urn:microsoft.com/office/officeart/2005/8/layout/pyramid2"/>
    <dgm:cxn modelId="{7925B70D-298A-4CA1-B048-FADF72C5F57A}" srcId="{7284CB3A-A471-43BB-A698-07B88E1E120E}" destId="{4BB07C1A-7912-4BEE-9B19-74701DC0704C}" srcOrd="0" destOrd="0" parTransId="{A146C523-E1C3-4499-B118-00ADD296B30E}" sibTransId="{668F3244-8644-4D46-AD05-97491841A912}"/>
    <dgm:cxn modelId="{7AD9FE53-D1C9-4968-93B3-C925975142F4}" type="presOf" srcId="{0050F14A-2B9E-4EC3-AD6B-73DB4F1CDA61}" destId="{13565123-0BC6-4B2D-8013-0DEFF22C8547}" srcOrd="0" destOrd="0" presId="urn:microsoft.com/office/officeart/2005/8/layout/pyramid2"/>
    <dgm:cxn modelId="{F9D3AE8A-E0DA-4F9E-B0A2-DE718A9CBF47}" srcId="{7284CB3A-A471-43BB-A698-07B88E1E120E}" destId="{0050F14A-2B9E-4EC3-AD6B-73DB4F1CDA61}" srcOrd="3" destOrd="0" parTransId="{87382BFF-9676-4D85-ADEB-7549BAD1BB6B}" sibTransId="{CAF7980A-8E49-4BA1-BFE0-E90AFAD71F5A}"/>
    <dgm:cxn modelId="{4E668CE4-F186-40EE-8201-5AEB9DA10D6F}" type="presOf" srcId="{065DBEDC-075D-47F2-9EE8-F57D67B78BD6}" destId="{EC3CE460-5E02-4B4C-87A0-FBBAC2746E38}" srcOrd="0" destOrd="0" presId="urn:microsoft.com/office/officeart/2005/8/layout/pyramid2"/>
    <dgm:cxn modelId="{99181003-0503-436B-BA2C-F6AB485E0E4C}" type="presOf" srcId="{7284CB3A-A471-43BB-A698-07B88E1E120E}" destId="{A6E77D08-669F-4A8B-A91C-6703BB08D998}" srcOrd="0" destOrd="0" presId="urn:microsoft.com/office/officeart/2005/8/layout/pyramid2"/>
    <dgm:cxn modelId="{E3EE66BD-F6AF-456F-92B4-0999711D46F2}" type="presOf" srcId="{4BB07C1A-7912-4BEE-9B19-74701DC0704C}" destId="{5F6BB842-14C8-4C7E-B33A-7DF203CF0536}" srcOrd="0" destOrd="0" presId="urn:microsoft.com/office/officeart/2005/8/layout/pyramid2"/>
    <dgm:cxn modelId="{14402D2B-FEC2-42D2-B0F4-D4A673493B9B}" srcId="{7284CB3A-A471-43BB-A698-07B88E1E120E}" destId="{065DBEDC-075D-47F2-9EE8-F57D67B78BD6}" srcOrd="2" destOrd="0" parTransId="{FFF1285F-2048-4577-8D50-B1457F55406D}" sibTransId="{235DC3CE-AAFD-46CF-A55D-B53C55F5DC8B}"/>
    <dgm:cxn modelId="{8EF60258-A451-45D3-BE38-241703C09A93}" srcId="{7284CB3A-A471-43BB-A698-07B88E1E120E}" destId="{65C1E628-E61F-46A6-BFE8-A209D88F0996}" srcOrd="1" destOrd="0" parTransId="{6607166C-820C-471B-8F60-140A25A4A2E8}" sibTransId="{9A5932AB-E919-465D-8472-FA69411C9021}"/>
    <dgm:cxn modelId="{30C25679-0518-44A3-8565-459B186BA4B7}" type="presParOf" srcId="{A6E77D08-669F-4A8B-A91C-6703BB08D998}" destId="{0364BD36-5E5F-43E8-B2E0-75CC650BE6B7}" srcOrd="0" destOrd="0" presId="urn:microsoft.com/office/officeart/2005/8/layout/pyramid2"/>
    <dgm:cxn modelId="{65A64E90-B8A8-4F08-8189-820D5AC65D16}" type="presParOf" srcId="{A6E77D08-669F-4A8B-A91C-6703BB08D998}" destId="{3118FA1C-87F4-460D-8067-AE66EF4CE016}" srcOrd="1" destOrd="0" presId="urn:microsoft.com/office/officeart/2005/8/layout/pyramid2"/>
    <dgm:cxn modelId="{A805887E-EA3A-4241-B8C2-FF1EE301B2E2}" type="presParOf" srcId="{3118FA1C-87F4-460D-8067-AE66EF4CE016}" destId="{5F6BB842-14C8-4C7E-B33A-7DF203CF0536}" srcOrd="0" destOrd="0" presId="urn:microsoft.com/office/officeart/2005/8/layout/pyramid2"/>
    <dgm:cxn modelId="{2C1C87AB-0B81-43BE-817A-3D7A5547C423}" type="presParOf" srcId="{3118FA1C-87F4-460D-8067-AE66EF4CE016}" destId="{11DF4520-BB74-41C2-A359-6C772C3F48EA}" srcOrd="1" destOrd="0" presId="urn:microsoft.com/office/officeart/2005/8/layout/pyramid2"/>
    <dgm:cxn modelId="{43EEAB5F-0F18-450F-A98F-CA1059AFB481}" type="presParOf" srcId="{3118FA1C-87F4-460D-8067-AE66EF4CE016}" destId="{9337308E-0F5B-43F2-8FFD-91D20EDF3399}" srcOrd="2" destOrd="0" presId="urn:microsoft.com/office/officeart/2005/8/layout/pyramid2"/>
    <dgm:cxn modelId="{F4539824-4BD6-4BD3-B612-5AACD8998E94}" type="presParOf" srcId="{3118FA1C-87F4-460D-8067-AE66EF4CE016}" destId="{29CFC208-7F0F-49F7-AC24-DD50360398FA}" srcOrd="3" destOrd="0" presId="urn:microsoft.com/office/officeart/2005/8/layout/pyramid2"/>
    <dgm:cxn modelId="{380ED771-9BF4-46EE-B2B4-970026353429}" type="presParOf" srcId="{3118FA1C-87F4-460D-8067-AE66EF4CE016}" destId="{EC3CE460-5E02-4B4C-87A0-FBBAC2746E38}" srcOrd="4" destOrd="0" presId="urn:microsoft.com/office/officeart/2005/8/layout/pyramid2"/>
    <dgm:cxn modelId="{D00F8B56-DF62-432B-ACCE-EE1BB7343144}" type="presParOf" srcId="{3118FA1C-87F4-460D-8067-AE66EF4CE016}" destId="{B810EAEC-CC95-4DED-8A7A-B328CB48E967}" srcOrd="5" destOrd="0" presId="urn:microsoft.com/office/officeart/2005/8/layout/pyramid2"/>
    <dgm:cxn modelId="{9D8A167A-83F9-4179-A1EA-15598A1FBA12}" type="presParOf" srcId="{3118FA1C-87F4-460D-8067-AE66EF4CE016}" destId="{13565123-0BC6-4B2D-8013-0DEFF22C8547}" srcOrd="6" destOrd="0" presId="urn:microsoft.com/office/officeart/2005/8/layout/pyramid2"/>
    <dgm:cxn modelId="{EA2E3FF3-349C-4D5B-BB61-7D5908A56791}" type="presParOf" srcId="{3118FA1C-87F4-460D-8067-AE66EF4CE016}" destId="{9C5E8FD2-A55D-4CFC-9FCE-E64B6D95140B}"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3183FF-CBA2-4DF6-AF6A-26F7322F0E37}" type="doc">
      <dgm:prSet loTypeId="urn:microsoft.com/office/officeart/2008/layout/SquareAccentList" loCatId="list" qsTypeId="urn:microsoft.com/office/officeart/2005/8/quickstyle/simple1" qsCatId="simple" csTypeId="urn:microsoft.com/office/officeart/2005/8/colors/colorful1" csCatId="colorful" phldr="1"/>
      <dgm:spPr/>
      <dgm:t>
        <a:bodyPr/>
        <a:lstStyle/>
        <a:p>
          <a:endParaRPr lang="zh-TW" altLang="en-US"/>
        </a:p>
      </dgm:t>
    </dgm:pt>
    <dgm:pt modelId="{B0B0CB54-F8F6-495C-B2C8-7CDFD0C40985}">
      <dgm:prSet phldrT="[文字]"/>
      <dgm:spPr/>
      <dgm:t>
        <a:bodyPr/>
        <a:lstStyle/>
        <a:p>
          <a:r>
            <a:rPr lang="zh-TW" altLang="en-US" dirty="0" smtClean="0"/>
            <a:t>司法交流課程計畫</a:t>
          </a:r>
          <a:endParaRPr lang="zh-TW" altLang="en-US" dirty="0"/>
        </a:p>
      </dgm:t>
    </dgm:pt>
    <dgm:pt modelId="{88916511-F33B-440E-AA80-5E745F29EA7D}" type="parTrans" cxnId="{339F13D2-EA34-4A96-9301-6984325BA141}">
      <dgm:prSet/>
      <dgm:spPr/>
      <dgm:t>
        <a:bodyPr/>
        <a:lstStyle/>
        <a:p>
          <a:endParaRPr lang="zh-TW" altLang="en-US"/>
        </a:p>
      </dgm:t>
    </dgm:pt>
    <dgm:pt modelId="{4CDAFFFB-5BD0-4395-9B8E-7E4820883011}" type="sibTrans" cxnId="{339F13D2-EA34-4A96-9301-6984325BA141}">
      <dgm:prSet/>
      <dgm:spPr/>
      <dgm:t>
        <a:bodyPr/>
        <a:lstStyle/>
        <a:p>
          <a:endParaRPr lang="zh-TW" altLang="en-US"/>
        </a:p>
      </dgm:t>
    </dgm:pt>
    <dgm:pt modelId="{A7FA96A1-260F-4A25-BA50-DD870CECFD55}">
      <dgm:prSet phldrT="[文字]"/>
      <dgm:spPr/>
      <dgm:t>
        <a:bodyPr/>
        <a:lstStyle/>
        <a:p>
          <a:r>
            <a:rPr lang="zh-TW" altLang="en-US" dirty="0" smtClean="0"/>
            <a:t>短期交換課程</a:t>
          </a:r>
          <a:r>
            <a:rPr lang="en-US" altLang="zh-TW" dirty="0" smtClean="0"/>
            <a:t>(1</a:t>
          </a:r>
          <a:r>
            <a:rPr lang="zh-TW" altLang="en-US" dirty="0" smtClean="0"/>
            <a:t>至</a:t>
          </a:r>
          <a:r>
            <a:rPr lang="en-US" altLang="zh-TW" dirty="0" smtClean="0"/>
            <a:t>2</a:t>
          </a:r>
          <a:r>
            <a:rPr lang="zh-TW" altLang="en-US" dirty="0" smtClean="0"/>
            <a:t>週</a:t>
          </a:r>
          <a:r>
            <a:rPr lang="en-US" altLang="zh-TW" dirty="0" smtClean="0"/>
            <a:t>)</a:t>
          </a:r>
          <a:endParaRPr lang="zh-TW" altLang="en-US" dirty="0"/>
        </a:p>
      </dgm:t>
    </dgm:pt>
    <dgm:pt modelId="{1F4BD9ED-42EB-4F6A-92D2-9267DF27B56E}" type="parTrans" cxnId="{BA27DA04-DC03-4F8A-BB6E-20845B521DD0}">
      <dgm:prSet/>
      <dgm:spPr/>
      <dgm:t>
        <a:bodyPr/>
        <a:lstStyle/>
        <a:p>
          <a:endParaRPr lang="zh-TW" altLang="en-US"/>
        </a:p>
      </dgm:t>
    </dgm:pt>
    <dgm:pt modelId="{29F6557D-C6D0-4B8F-8CFE-53A4359EECB4}" type="sibTrans" cxnId="{BA27DA04-DC03-4F8A-BB6E-20845B521DD0}">
      <dgm:prSet/>
      <dgm:spPr/>
      <dgm:t>
        <a:bodyPr/>
        <a:lstStyle/>
        <a:p>
          <a:endParaRPr lang="zh-TW" altLang="en-US"/>
        </a:p>
      </dgm:t>
    </dgm:pt>
    <dgm:pt modelId="{828CF1C4-79A2-475A-BF40-A3A17AA0D034}">
      <dgm:prSet phldrT="[文字]"/>
      <dgm:spPr/>
      <dgm:t>
        <a:bodyPr/>
        <a:lstStyle/>
        <a:p>
          <a:r>
            <a:rPr lang="zh-TW" altLang="en-US" dirty="0" smtClean="0"/>
            <a:t>舉辦研討會</a:t>
          </a:r>
          <a:endParaRPr lang="zh-TW" altLang="en-US" dirty="0"/>
        </a:p>
      </dgm:t>
    </dgm:pt>
    <dgm:pt modelId="{6A6F1400-C541-4D52-8EBA-4D938591A2D5}" type="parTrans" cxnId="{8DAE7B51-8283-4851-886C-B4CCBF020094}">
      <dgm:prSet/>
      <dgm:spPr/>
      <dgm:t>
        <a:bodyPr/>
        <a:lstStyle/>
        <a:p>
          <a:endParaRPr lang="zh-TW" altLang="en-US"/>
        </a:p>
      </dgm:t>
    </dgm:pt>
    <dgm:pt modelId="{0CE38424-C8E4-41FD-98E1-C54A8C61EFB1}" type="sibTrans" cxnId="{8DAE7B51-8283-4851-886C-B4CCBF020094}">
      <dgm:prSet/>
      <dgm:spPr/>
      <dgm:t>
        <a:bodyPr/>
        <a:lstStyle/>
        <a:p>
          <a:endParaRPr lang="zh-TW" altLang="en-US"/>
        </a:p>
      </dgm:t>
    </dgm:pt>
    <dgm:pt modelId="{219B54FA-7AD1-4017-B983-5D7A05923C39}">
      <dgm:prSet phldrT="[文字]"/>
      <dgm:spPr/>
      <dgm:t>
        <a:bodyPr/>
        <a:lstStyle/>
        <a:p>
          <a:r>
            <a:rPr lang="zh-TW" altLang="en-US" dirty="0" smtClean="0"/>
            <a:t>每年約</a:t>
          </a:r>
          <a:r>
            <a:rPr lang="en-US" altLang="zh-TW" dirty="0" smtClean="0"/>
            <a:t>80</a:t>
          </a:r>
          <a:r>
            <a:rPr lang="zh-TW" altLang="en-US" dirty="0" smtClean="0"/>
            <a:t>多場</a:t>
          </a:r>
          <a:endParaRPr lang="zh-TW" altLang="en-US" dirty="0"/>
        </a:p>
      </dgm:t>
    </dgm:pt>
    <dgm:pt modelId="{2E65095D-58F0-4913-B268-0AB3BF7E2956}" type="parTrans" cxnId="{D1D11101-E1B7-4B0C-B380-A95C6BB1F39A}">
      <dgm:prSet/>
      <dgm:spPr/>
      <dgm:t>
        <a:bodyPr/>
        <a:lstStyle/>
        <a:p>
          <a:endParaRPr lang="zh-TW" altLang="en-US"/>
        </a:p>
      </dgm:t>
    </dgm:pt>
    <dgm:pt modelId="{BBED6D30-2230-4BE7-B19F-89F37B5EF6F7}" type="sibTrans" cxnId="{D1D11101-E1B7-4B0C-B380-A95C6BB1F39A}">
      <dgm:prSet/>
      <dgm:spPr/>
      <dgm:t>
        <a:bodyPr/>
        <a:lstStyle/>
        <a:p>
          <a:endParaRPr lang="zh-TW" altLang="en-US"/>
        </a:p>
      </dgm:t>
    </dgm:pt>
    <dgm:pt modelId="{2D51F75A-2B57-4EB2-978B-456593BE32C8}">
      <dgm:prSet phldrT="[文字]"/>
      <dgm:spPr/>
      <dgm:t>
        <a:bodyPr/>
        <a:lstStyle/>
        <a:p>
          <a:r>
            <a:rPr lang="zh-TW" altLang="en-US" dirty="0" smtClean="0"/>
            <a:t>法文、英文及德文</a:t>
          </a:r>
          <a:endParaRPr lang="zh-TW" altLang="en-US" dirty="0"/>
        </a:p>
      </dgm:t>
    </dgm:pt>
    <dgm:pt modelId="{68460F28-B871-45C8-80B9-4DC5DF4A959C}" type="parTrans" cxnId="{048313D6-DA54-49B6-B1CD-2C1CBF525DC6}">
      <dgm:prSet/>
      <dgm:spPr/>
      <dgm:t>
        <a:bodyPr/>
        <a:lstStyle/>
        <a:p>
          <a:endParaRPr lang="zh-TW" altLang="en-US"/>
        </a:p>
      </dgm:t>
    </dgm:pt>
    <dgm:pt modelId="{50E833B1-40E9-4FD9-B2E7-7B5228BA6167}" type="sibTrans" cxnId="{048313D6-DA54-49B6-B1CD-2C1CBF525DC6}">
      <dgm:prSet/>
      <dgm:spPr/>
      <dgm:t>
        <a:bodyPr/>
        <a:lstStyle/>
        <a:p>
          <a:endParaRPr lang="zh-TW" altLang="en-US"/>
        </a:p>
      </dgm:t>
    </dgm:pt>
    <dgm:pt modelId="{CB2B619F-777D-4ADC-901A-5E18888759B0}">
      <dgm:prSet phldrT="[文字]"/>
      <dgm:spPr/>
      <dgm:t>
        <a:bodyPr/>
        <a:lstStyle/>
        <a:p>
          <a:r>
            <a:rPr lang="zh-TW" altLang="en-US" dirty="0" smtClean="0"/>
            <a:t>法律、語言及軟性技能課程</a:t>
          </a:r>
          <a:endParaRPr lang="zh-TW" altLang="en-US" dirty="0"/>
        </a:p>
      </dgm:t>
    </dgm:pt>
    <dgm:pt modelId="{F3599B2E-136E-44FA-B377-445564FBA87F}" type="parTrans" cxnId="{C89D669C-9371-480A-AC16-C6902A46C533}">
      <dgm:prSet/>
      <dgm:spPr/>
      <dgm:t>
        <a:bodyPr/>
        <a:lstStyle/>
        <a:p>
          <a:endParaRPr lang="zh-TW" altLang="en-US"/>
        </a:p>
      </dgm:t>
    </dgm:pt>
    <dgm:pt modelId="{D4B063B6-EB72-4F47-AB34-56C9830F116F}" type="sibTrans" cxnId="{C89D669C-9371-480A-AC16-C6902A46C533}">
      <dgm:prSet/>
      <dgm:spPr/>
      <dgm:t>
        <a:bodyPr/>
        <a:lstStyle/>
        <a:p>
          <a:endParaRPr lang="zh-TW" altLang="en-US"/>
        </a:p>
      </dgm:t>
    </dgm:pt>
    <dgm:pt modelId="{29DDCAAB-7EF1-4B62-8CB6-D7523FD3FC71}">
      <dgm:prSet phldrT="[文字]"/>
      <dgm:spPr/>
      <dgm:t>
        <a:bodyPr/>
        <a:lstStyle/>
        <a:p>
          <a:r>
            <a:rPr lang="zh-TW" altLang="en-US" dirty="0" smtClean="0"/>
            <a:t>長期交換課程</a:t>
          </a:r>
          <a:r>
            <a:rPr lang="en-US" altLang="zh-TW" dirty="0" smtClean="0"/>
            <a:t>(3</a:t>
          </a:r>
          <a:r>
            <a:rPr lang="zh-TW" altLang="en-US" dirty="0" smtClean="0"/>
            <a:t>個月至</a:t>
          </a:r>
          <a:r>
            <a:rPr lang="en-US" altLang="zh-TW" dirty="0" smtClean="0"/>
            <a:t>1</a:t>
          </a:r>
          <a:r>
            <a:rPr lang="zh-TW" altLang="en-US" dirty="0" smtClean="0"/>
            <a:t>年</a:t>
          </a:r>
          <a:r>
            <a:rPr lang="en-US" altLang="zh-TW" dirty="0" smtClean="0"/>
            <a:t>)</a:t>
          </a:r>
          <a:endParaRPr lang="zh-TW" altLang="en-US" dirty="0"/>
        </a:p>
      </dgm:t>
    </dgm:pt>
    <dgm:pt modelId="{1F8854C4-C7E7-45E2-AAC5-6ADFCA35B503}" type="parTrans" cxnId="{3D0ADB0A-7B49-4AF7-B4EC-2015F2B38799}">
      <dgm:prSet/>
      <dgm:spPr/>
      <dgm:t>
        <a:bodyPr/>
        <a:lstStyle/>
        <a:p>
          <a:endParaRPr lang="zh-TW" altLang="en-US"/>
        </a:p>
      </dgm:t>
    </dgm:pt>
    <dgm:pt modelId="{30F9809C-8A0C-40B6-88E9-B28C56843EA5}" type="sibTrans" cxnId="{3D0ADB0A-7B49-4AF7-B4EC-2015F2B38799}">
      <dgm:prSet/>
      <dgm:spPr/>
      <dgm:t>
        <a:bodyPr/>
        <a:lstStyle/>
        <a:p>
          <a:endParaRPr lang="zh-TW" altLang="en-US"/>
        </a:p>
      </dgm:t>
    </dgm:pt>
    <dgm:pt modelId="{2E4E8665-D3D8-4615-B4F5-1FCA04D083B5}" type="pres">
      <dgm:prSet presAssocID="{7E3183FF-CBA2-4DF6-AF6A-26F7322F0E37}" presName="layout" presStyleCnt="0">
        <dgm:presLayoutVars>
          <dgm:chMax/>
          <dgm:chPref/>
          <dgm:dir/>
          <dgm:resizeHandles/>
        </dgm:presLayoutVars>
      </dgm:prSet>
      <dgm:spPr/>
      <dgm:t>
        <a:bodyPr/>
        <a:lstStyle/>
        <a:p>
          <a:endParaRPr lang="zh-TW" altLang="en-US"/>
        </a:p>
      </dgm:t>
    </dgm:pt>
    <dgm:pt modelId="{CDE5111F-A83B-4740-B167-CFE38C4562B0}" type="pres">
      <dgm:prSet presAssocID="{B0B0CB54-F8F6-495C-B2C8-7CDFD0C40985}" presName="root" presStyleCnt="0">
        <dgm:presLayoutVars>
          <dgm:chMax/>
          <dgm:chPref/>
        </dgm:presLayoutVars>
      </dgm:prSet>
      <dgm:spPr/>
    </dgm:pt>
    <dgm:pt modelId="{A39C0363-A380-4672-A452-6C5B37D45DB7}" type="pres">
      <dgm:prSet presAssocID="{B0B0CB54-F8F6-495C-B2C8-7CDFD0C40985}" presName="rootComposite" presStyleCnt="0">
        <dgm:presLayoutVars/>
      </dgm:prSet>
      <dgm:spPr/>
    </dgm:pt>
    <dgm:pt modelId="{52F50642-E6FF-42E7-9C57-3DAB71594119}" type="pres">
      <dgm:prSet presAssocID="{B0B0CB54-F8F6-495C-B2C8-7CDFD0C40985}" presName="ParentAccent" presStyleLbl="alignNode1" presStyleIdx="0" presStyleCnt="2"/>
      <dgm:spPr/>
    </dgm:pt>
    <dgm:pt modelId="{4EE38FCC-9732-4B82-B608-3099B2392ECF}" type="pres">
      <dgm:prSet presAssocID="{B0B0CB54-F8F6-495C-B2C8-7CDFD0C40985}" presName="ParentSmallAccent" presStyleLbl="fgAcc1" presStyleIdx="0" presStyleCnt="2"/>
      <dgm:spPr/>
    </dgm:pt>
    <dgm:pt modelId="{46903D5F-3AC4-42EF-AC5E-E3FA09911620}" type="pres">
      <dgm:prSet presAssocID="{B0B0CB54-F8F6-495C-B2C8-7CDFD0C40985}" presName="Parent" presStyleLbl="revTx" presStyleIdx="0" presStyleCnt="7">
        <dgm:presLayoutVars>
          <dgm:chMax/>
          <dgm:chPref val="4"/>
          <dgm:bulletEnabled val="1"/>
        </dgm:presLayoutVars>
      </dgm:prSet>
      <dgm:spPr/>
      <dgm:t>
        <a:bodyPr/>
        <a:lstStyle/>
        <a:p>
          <a:endParaRPr lang="zh-TW" altLang="en-US"/>
        </a:p>
      </dgm:t>
    </dgm:pt>
    <dgm:pt modelId="{1403F801-3D9C-49B7-9951-8B8E7F81310C}" type="pres">
      <dgm:prSet presAssocID="{B0B0CB54-F8F6-495C-B2C8-7CDFD0C40985}" presName="childShape" presStyleCnt="0">
        <dgm:presLayoutVars>
          <dgm:chMax val="0"/>
          <dgm:chPref val="0"/>
        </dgm:presLayoutVars>
      </dgm:prSet>
      <dgm:spPr/>
    </dgm:pt>
    <dgm:pt modelId="{F2E4A1D0-E886-4F12-ABF2-C01DE874385C}" type="pres">
      <dgm:prSet presAssocID="{A7FA96A1-260F-4A25-BA50-DD870CECFD55}" presName="childComposite" presStyleCnt="0">
        <dgm:presLayoutVars>
          <dgm:chMax val="0"/>
          <dgm:chPref val="0"/>
        </dgm:presLayoutVars>
      </dgm:prSet>
      <dgm:spPr/>
    </dgm:pt>
    <dgm:pt modelId="{DC4E7910-B250-48F8-B14F-FD48C5E00E42}" type="pres">
      <dgm:prSet presAssocID="{A7FA96A1-260F-4A25-BA50-DD870CECFD55}" presName="ChildAccent" presStyleLbl="solidFgAcc1" presStyleIdx="0" presStyleCnt="5"/>
      <dgm:spPr/>
    </dgm:pt>
    <dgm:pt modelId="{8058EE95-2A89-4F5A-B638-B25198EEC1B3}" type="pres">
      <dgm:prSet presAssocID="{A7FA96A1-260F-4A25-BA50-DD870CECFD55}" presName="Child" presStyleLbl="revTx" presStyleIdx="1" presStyleCnt="7">
        <dgm:presLayoutVars>
          <dgm:chMax val="0"/>
          <dgm:chPref val="0"/>
          <dgm:bulletEnabled val="1"/>
        </dgm:presLayoutVars>
      </dgm:prSet>
      <dgm:spPr/>
      <dgm:t>
        <a:bodyPr/>
        <a:lstStyle/>
        <a:p>
          <a:endParaRPr lang="zh-TW" altLang="en-US"/>
        </a:p>
      </dgm:t>
    </dgm:pt>
    <dgm:pt modelId="{E5C14452-F4BD-4BEA-81FD-CE917BF7F5AB}" type="pres">
      <dgm:prSet presAssocID="{29DDCAAB-7EF1-4B62-8CB6-D7523FD3FC71}" presName="childComposite" presStyleCnt="0">
        <dgm:presLayoutVars>
          <dgm:chMax val="0"/>
          <dgm:chPref val="0"/>
        </dgm:presLayoutVars>
      </dgm:prSet>
      <dgm:spPr/>
    </dgm:pt>
    <dgm:pt modelId="{EB5289EB-381F-4640-B918-995B1B2B921A}" type="pres">
      <dgm:prSet presAssocID="{29DDCAAB-7EF1-4B62-8CB6-D7523FD3FC71}" presName="ChildAccent" presStyleLbl="solidFgAcc1" presStyleIdx="1" presStyleCnt="5"/>
      <dgm:spPr/>
    </dgm:pt>
    <dgm:pt modelId="{CCD80B22-AA5B-4F08-AE05-A17F7DFD2B06}" type="pres">
      <dgm:prSet presAssocID="{29DDCAAB-7EF1-4B62-8CB6-D7523FD3FC71}" presName="Child" presStyleLbl="revTx" presStyleIdx="2" presStyleCnt="7">
        <dgm:presLayoutVars>
          <dgm:chMax val="0"/>
          <dgm:chPref val="0"/>
          <dgm:bulletEnabled val="1"/>
        </dgm:presLayoutVars>
      </dgm:prSet>
      <dgm:spPr/>
      <dgm:t>
        <a:bodyPr/>
        <a:lstStyle/>
        <a:p>
          <a:endParaRPr lang="zh-TW" altLang="en-US"/>
        </a:p>
      </dgm:t>
    </dgm:pt>
    <dgm:pt modelId="{A69F0461-141E-4D9A-8A3D-A2ADB31DEC9E}" type="pres">
      <dgm:prSet presAssocID="{828CF1C4-79A2-475A-BF40-A3A17AA0D034}" presName="root" presStyleCnt="0">
        <dgm:presLayoutVars>
          <dgm:chMax/>
          <dgm:chPref/>
        </dgm:presLayoutVars>
      </dgm:prSet>
      <dgm:spPr/>
    </dgm:pt>
    <dgm:pt modelId="{3DFB8A8A-0A1A-4AA6-947A-840D39BFA696}" type="pres">
      <dgm:prSet presAssocID="{828CF1C4-79A2-475A-BF40-A3A17AA0D034}" presName="rootComposite" presStyleCnt="0">
        <dgm:presLayoutVars/>
      </dgm:prSet>
      <dgm:spPr/>
    </dgm:pt>
    <dgm:pt modelId="{A2D86AB9-F227-49FD-8C0C-C7A9FA83744E}" type="pres">
      <dgm:prSet presAssocID="{828CF1C4-79A2-475A-BF40-A3A17AA0D034}" presName="ParentAccent" presStyleLbl="alignNode1" presStyleIdx="1" presStyleCnt="2"/>
      <dgm:spPr/>
    </dgm:pt>
    <dgm:pt modelId="{E10AFE84-EC53-4112-A00D-B94ECF681C95}" type="pres">
      <dgm:prSet presAssocID="{828CF1C4-79A2-475A-BF40-A3A17AA0D034}" presName="ParentSmallAccent" presStyleLbl="fgAcc1" presStyleIdx="1" presStyleCnt="2"/>
      <dgm:spPr/>
    </dgm:pt>
    <dgm:pt modelId="{9A7006DD-4FB5-46A2-989A-9343590F9C1D}" type="pres">
      <dgm:prSet presAssocID="{828CF1C4-79A2-475A-BF40-A3A17AA0D034}" presName="Parent" presStyleLbl="revTx" presStyleIdx="3" presStyleCnt="7">
        <dgm:presLayoutVars>
          <dgm:chMax/>
          <dgm:chPref val="4"/>
          <dgm:bulletEnabled val="1"/>
        </dgm:presLayoutVars>
      </dgm:prSet>
      <dgm:spPr/>
      <dgm:t>
        <a:bodyPr/>
        <a:lstStyle/>
        <a:p>
          <a:endParaRPr lang="zh-TW" altLang="en-US"/>
        </a:p>
      </dgm:t>
    </dgm:pt>
    <dgm:pt modelId="{2BC65D0B-8228-46D8-9717-4539B035B38F}" type="pres">
      <dgm:prSet presAssocID="{828CF1C4-79A2-475A-BF40-A3A17AA0D034}" presName="childShape" presStyleCnt="0">
        <dgm:presLayoutVars>
          <dgm:chMax val="0"/>
          <dgm:chPref val="0"/>
        </dgm:presLayoutVars>
      </dgm:prSet>
      <dgm:spPr/>
    </dgm:pt>
    <dgm:pt modelId="{E89416EA-2F4A-40AF-8037-CF60DAC94A26}" type="pres">
      <dgm:prSet presAssocID="{219B54FA-7AD1-4017-B983-5D7A05923C39}" presName="childComposite" presStyleCnt="0">
        <dgm:presLayoutVars>
          <dgm:chMax val="0"/>
          <dgm:chPref val="0"/>
        </dgm:presLayoutVars>
      </dgm:prSet>
      <dgm:spPr/>
    </dgm:pt>
    <dgm:pt modelId="{BDC258A0-98B3-4B7F-AF54-5584F7C28D49}" type="pres">
      <dgm:prSet presAssocID="{219B54FA-7AD1-4017-B983-5D7A05923C39}" presName="ChildAccent" presStyleLbl="solidFgAcc1" presStyleIdx="2" presStyleCnt="5"/>
      <dgm:spPr/>
    </dgm:pt>
    <dgm:pt modelId="{385387D4-317B-4A35-9C67-80C3B419367D}" type="pres">
      <dgm:prSet presAssocID="{219B54FA-7AD1-4017-B983-5D7A05923C39}" presName="Child" presStyleLbl="revTx" presStyleIdx="4" presStyleCnt="7">
        <dgm:presLayoutVars>
          <dgm:chMax val="0"/>
          <dgm:chPref val="0"/>
          <dgm:bulletEnabled val="1"/>
        </dgm:presLayoutVars>
      </dgm:prSet>
      <dgm:spPr/>
      <dgm:t>
        <a:bodyPr/>
        <a:lstStyle/>
        <a:p>
          <a:endParaRPr lang="zh-TW" altLang="en-US"/>
        </a:p>
      </dgm:t>
    </dgm:pt>
    <dgm:pt modelId="{CD8D8EE8-D954-4005-9CF4-602CE2361095}" type="pres">
      <dgm:prSet presAssocID="{2D51F75A-2B57-4EB2-978B-456593BE32C8}" presName="childComposite" presStyleCnt="0">
        <dgm:presLayoutVars>
          <dgm:chMax val="0"/>
          <dgm:chPref val="0"/>
        </dgm:presLayoutVars>
      </dgm:prSet>
      <dgm:spPr/>
    </dgm:pt>
    <dgm:pt modelId="{A14E256B-1C57-4F2A-BD18-7E871C335836}" type="pres">
      <dgm:prSet presAssocID="{2D51F75A-2B57-4EB2-978B-456593BE32C8}" presName="ChildAccent" presStyleLbl="solidFgAcc1" presStyleIdx="3" presStyleCnt="5"/>
      <dgm:spPr/>
    </dgm:pt>
    <dgm:pt modelId="{BD0EB032-5716-4665-81F9-3316B7269D0A}" type="pres">
      <dgm:prSet presAssocID="{2D51F75A-2B57-4EB2-978B-456593BE32C8}" presName="Child" presStyleLbl="revTx" presStyleIdx="5" presStyleCnt="7">
        <dgm:presLayoutVars>
          <dgm:chMax val="0"/>
          <dgm:chPref val="0"/>
          <dgm:bulletEnabled val="1"/>
        </dgm:presLayoutVars>
      </dgm:prSet>
      <dgm:spPr/>
      <dgm:t>
        <a:bodyPr/>
        <a:lstStyle/>
        <a:p>
          <a:endParaRPr lang="zh-TW" altLang="en-US"/>
        </a:p>
      </dgm:t>
    </dgm:pt>
    <dgm:pt modelId="{CBA88FAD-C18C-44E6-B64A-14A1C21A10E3}" type="pres">
      <dgm:prSet presAssocID="{CB2B619F-777D-4ADC-901A-5E18888759B0}" presName="childComposite" presStyleCnt="0">
        <dgm:presLayoutVars>
          <dgm:chMax val="0"/>
          <dgm:chPref val="0"/>
        </dgm:presLayoutVars>
      </dgm:prSet>
      <dgm:spPr/>
    </dgm:pt>
    <dgm:pt modelId="{3C61508B-E433-4E7C-8EE2-F7A3794C9C8A}" type="pres">
      <dgm:prSet presAssocID="{CB2B619F-777D-4ADC-901A-5E18888759B0}" presName="ChildAccent" presStyleLbl="solidFgAcc1" presStyleIdx="4" presStyleCnt="5"/>
      <dgm:spPr/>
    </dgm:pt>
    <dgm:pt modelId="{963AA111-C650-402E-95A6-0F8EEFE26C37}" type="pres">
      <dgm:prSet presAssocID="{CB2B619F-777D-4ADC-901A-5E18888759B0}" presName="Child" presStyleLbl="revTx" presStyleIdx="6" presStyleCnt="7">
        <dgm:presLayoutVars>
          <dgm:chMax val="0"/>
          <dgm:chPref val="0"/>
          <dgm:bulletEnabled val="1"/>
        </dgm:presLayoutVars>
      </dgm:prSet>
      <dgm:spPr/>
      <dgm:t>
        <a:bodyPr/>
        <a:lstStyle/>
        <a:p>
          <a:endParaRPr lang="zh-TW" altLang="en-US"/>
        </a:p>
      </dgm:t>
    </dgm:pt>
  </dgm:ptLst>
  <dgm:cxnLst>
    <dgm:cxn modelId="{9B9AC9FE-37BE-4C54-A008-F36F925164BC}" type="presOf" srcId="{7E3183FF-CBA2-4DF6-AF6A-26F7322F0E37}" destId="{2E4E8665-D3D8-4615-B4F5-1FCA04D083B5}" srcOrd="0" destOrd="0" presId="urn:microsoft.com/office/officeart/2008/layout/SquareAccentList"/>
    <dgm:cxn modelId="{8DAE7B51-8283-4851-886C-B4CCBF020094}" srcId="{7E3183FF-CBA2-4DF6-AF6A-26F7322F0E37}" destId="{828CF1C4-79A2-475A-BF40-A3A17AA0D034}" srcOrd="1" destOrd="0" parTransId="{6A6F1400-C541-4D52-8EBA-4D938591A2D5}" sibTransId="{0CE38424-C8E4-41FD-98E1-C54A8C61EFB1}"/>
    <dgm:cxn modelId="{6A1B7170-2784-4234-8BDE-9AA7E4C61293}" type="presOf" srcId="{2D51F75A-2B57-4EB2-978B-456593BE32C8}" destId="{BD0EB032-5716-4665-81F9-3316B7269D0A}" srcOrd="0" destOrd="0" presId="urn:microsoft.com/office/officeart/2008/layout/SquareAccentList"/>
    <dgm:cxn modelId="{B81FA101-D843-4EE5-BB77-C5A05AEAA3BE}" type="presOf" srcId="{219B54FA-7AD1-4017-B983-5D7A05923C39}" destId="{385387D4-317B-4A35-9C67-80C3B419367D}" srcOrd="0" destOrd="0" presId="urn:microsoft.com/office/officeart/2008/layout/SquareAccentList"/>
    <dgm:cxn modelId="{C89D669C-9371-480A-AC16-C6902A46C533}" srcId="{828CF1C4-79A2-475A-BF40-A3A17AA0D034}" destId="{CB2B619F-777D-4ADC-901A-5E18888759B0}" srcOrd="2" destOrd="0" parTransId="{F3599B2E-136E-44FA-B377-445564FBA87F}" sibTransId="{D4B063B6-EB72-4F47-AB34-56C9830F116F}"/>
    <dgm:cxn modelId="{339F13D2-EA34-4A96-9301-6984325BA141}" srcId="{7E3183FF-CBA2-4DF6-AF6A-26F7322F0E37}" destId="{B0B0CB54-F8F6-495C-B2C8-7CDFD0C40985}" srcOrd="0" destOrd="0" parTransId="{88916511-F33B-440E-AA80-5E745F29EA7D}" sibTransId="{4CDAFFFB-5BD0-4395-9B8E-7E4820883011}"/>
    <dgm:cxn modelId="{048313D6-DA54-49B6-B1CD-2C1CBF525DC6}" srcId="{828CF1C4-79A2-475A-BF40-A3A17AA0D034}" destId="{2D51F75A-2B57-4EB2-978B-456593BE32C8}" srcOrd="1" destOrd="0" parTransId="{68460F28-B871-45C8-80B9-4DC5DF4A959C}" sibTransId="{50E833B1-40E9-4FD9-B2E7-7B5228BA6167}"/>
    <dgm:cxn modelId="{401F3DBD-C58C-4F3D-BACE-6038BBCDD62D}" type="presOf" srcId="{29DDCAAB-7EF1-4B62-8CB6-D7523FD3FC71}" destId="{CCD80B22-AA5B-4F08-AE05-A17F7DFD2B06}" srcOrd="0" destOrd="0" presId="urn:microsoft.com/office/officeart/2008/layout/SquareAccentList"/>
    <dgm:cxn modelId="{9D9C6A34-CEFD-4235-AD85-323BDDFB9861}" type="presOf" srcId="{828CF1C4-79A2-475A-BF40-A3A17AA0D034}" destId="{9A7006DD-4FB5-46A2-989A-9343590F9C1D}" srcOrd="0" destOrd="0" presId="urn:microsoft.com/office/officeart/2008/layout/SquareAccentList"/>
    <dgm:cxn modelId="{3D0ADB0A-7B49-4AF7-B4EC-2015F2B38799}" srcId="{B0B0CB54-F8F6-495C-B2C8-7CDFD0C40985}" destId="{29DDCAAB-7EF1-4B62-8CB6-D7523FD3FC71}" srcOrd="1" destOrd="0" parTransId="{1F8854C4-C7E7-45E2-AAC5-6ADFCA35B503}" sibTransId="{30F9809C-8A0C-40B6-88E9-B28C56843EA5}"/>
    <dgm:cxn modelId="{D1D11101-E1B7-4B0C-B380-A95C6BB1F39A}" srcId="{828CF1C4-79A2-475A-BF40-A3A17AA0D034}" destId="{219B54FA-7AD1-4017-B983-5D7A05923C39}" srcOrd="0" destOrd="0" parTransId="{2E65095D-58F0-4913-B268-0AB3BF7E2956}" sibTransId="{BBED6D30-2230-4BE7-B19F-89F37B5EF6F7}"/>
    <dgm:cxn modelId="{4007F2E5-943F-403F-B5A7-F8EE375A4B84}" type="presOf" srcId="{CB2B619F-777D-4ADC-901A-5E18888759B0}" destId="{963AA111-C650-402E-95A6-0F8EEFE26C37}" srcOrd="0" destOrd="0" presId="urn:microsoft.com/office/officeart/2008/layout/SquareAccentList"/>
    <dgm:cxn modelId="{67055C79-5752-4151-B25D-F5228B5242E8}" type="presOf" srcId="{B0B0CB54-F8F6-495C-B2C8-7CDFD0C40985}" destId="{46903D5F-3AC4-42EF-AC5E-E3FA09911620}" srcOrd="0" destOrd="0" presId="urn:microsoft.com/office/officeart/2008/layout/SquareAccentList"/>
    <dgm:cxn modelId="{31A8C84B-C681-4E89-A4A3-7A4BC27A24B2}" type="presOf" srcId="{A7FA96A1-260F-4A25-BA50-DD870CECFD55}" destId="{8058EE95-2A89-4F5A-B638-B25198EEC1B3}" srcOrd="0" destOrd="0" presId="urn:microsoft.com/office/officeart/2008/layout/SquareAccentList"/>
    <dgm:cxn modelId="{BA27DA04-DC03-4F8A-BB6E-20845B521DD0}" srcId="{B0B0CB54-F8F6-495C-B2C8-7CDFD0C40985}" destId="{A7FA96A1-260F-4A25-BA50-DD870CECFD55}" srcOrd="0" destOrd="0" parTransId="{1F4BD9ED-42EB-4F6A-92D2-9267DF27B56E}" sibTransId="{29F6557D-C6D0-4B8F-8CFE-53A4359EECB4}"/>
    <dgm:cxn modelId="{14FB55B7-FB00-4F82-B2B6-BB05B63224DE}" type="presParOf" srcId="{2E4E8665-D3D8-4615-B4F5-1FCA04D083B5}" destId="{CDE5111F-A83B-4740-B167-CFE38C4562B0}" srcOrd="0" destOrd="0" presId="urn:microsoft.com/office/officeart/2008/layout/SquareAccentList"/>
    <dgm:cxn modelId="{1A13A5F9-092A-4D26-A9B3-43C27BD3743E}" type="presParOf" srcId="{CDE5111F-A83B-4740-B167-CFE38C4562B0}" destId="{A39C0363-A380-4672-A452-6C5B37D45DB7}" srcOrd="0" destOrd="0" presId="urn:microsoft.com/office/officeart/2008/layout/SquareAccentList"/>
    <dgm:cxn modelId="{ADEC80BF-2D74-4665-8020-8D0915ABF03F}" type="presParOf" srcId="{A39C0363-A380-4672-A452-6C5B37D45DB7}" destId="{52F50642-E6FF-42E7-9C57-3DAB71594119}" srcOrd="0" destOrd="0" presId="urn:microsoft.com/office/officeart/2008/layout/SquareAccentList"/>
    <dgm:cxn modelId="{8AE069BE-D9F7-4591-863B-217C56EEAE80}" type="presParOf" srcId="{A39C0363-A380-4672-A452-6C5B37D45DB7}" destId="{4EE38FCC-9732-4B82-B608-3099B2392ECF}" srcOrd="1" destOrd="0" presId="urn:microsoft.com/office/officeart/2008/layout/SquareAccentList"/>
    <dgm:cxn modelId="{CB1A8785-09AF-4BF8-90B2-4234E24746EA}" type="presParOf" srcId="{A39C0363-A380-4672-A452-6C5B37D45DB7}" destId="{46903D5F-3AC4-42EF-AC5E-E3FA09911620}" srcOrd="2" destOrd="0" presId="urn:microsoft.com/office/officeart/2008/layout/SquareAccentList"/>
    <dgm:cxn modelId="{50C809DA-EA09-4EE2-9C59-F011426CE778}" type="presParOf" srcId="{CDE5111F-A83B-4740-B167-CFE38C4562B0}" destId="{1403F801-3D9C-49B7-9951-8B8E7F81310C}" srcOrd="1" destOrd="0" presId="urn:microsoft.com/office/officeart/2008/layout/SquareAccentList"/>
    <dgm:cxn modelId="{34C9E189-0CFE-4923-8C93-587BE6441DE4}" type="presParOf" srcId="{1403F801-3D9C-49B7-9951-8B8E7F81310C}" destId="{F2E4A1D0-E886-4F12-ABF2-C01DE874385C}" srcOrd="0" destOrd="0" presId="urn:microsoft.com/office/officeart/2008/layout/SquareAccentList"/>
    <dgm:cxn modelId="{3F63C9C8-35B9-4534-A8E6-A6B958C4335B}" type="presParOf" srcId="{F2E4A1D0-E886-4F12-ABF2-C01DE874385C}" destId="{DC4E7910-B250-48F8-B14F-FD48C5E00E42}" srcOrd="0" destOrd="0" presId="urn:microsoft.com/office/officeart/2008/layout/SquareAccentList"/>
    <dgm:cxn modelId="{80D486E2-9C9F-450B-8984-82D79D8B78F8}" type="presParOf" srcId="{F2E4A1D0-E886-4F12-ABF2-C01DE874385C}" destId="{8058EE95-2A89-4F5A-B638-B25198EEC1B3}" srcOrd="1" destOrd="0" presId="urn:microsoft.com/office/officeart/2008/layout/SquareAccentList"/>
    <dgm:cxn modelId="{0D48C273-A26C-466C-91F8-C7DD0137B1E0}" type="presParOf" srcId="{1403F801-3D9C-49B7-9951-8B8E7F81310C}" destId="{E5C14452-F4BD-4BEA-81FD-CE917BF7F5AB}" srcOrd="1" destOrd="0" presId="urn:microsoft.com/office/officeart/2008/layout/SquareAccentList"/>
    <dgm:cxn modelId="{2A0234D5-7262-4306-83A5-CA17E4D65F18}" type="presParOf" srcId="{E5C14452-F4BD-4BEA-81FD-CE917BF7F5AB}" destId="{EB5289EB-381F-4640-B918-995B1B2B921A}" srcOrd="0" destOrd="0" presId="urn:microsoft.com/office/officeart/2008/layout/SquareAccentList"/>
    <dgm:cxn modelId="{B059D60C-DF8A-491F-A90D-DF1357DBFE6F}" type="presParOf" srcId="{E5C14452-F4BD-4BEA-81FD-CE917BF7F5AB}" destId="{CCD80B22-AA5B-4F08-AE05-A17F7DFD2B06}" srcOrd="1" destOrd="0" presId="urn:microsoft.com/office/officeart/2008/layout/SquareAccentList"/>
    <dgm:cxn modelId="{70A07E11-6CEC-4723-9DDA-397BA9ED3A7A}" type="presParOf" srcId="{2E4E8665-D3D8-4615-B4F5-1FCA04D083B5}" destId="{A69F0461-141E-4D9A-8A3D-A2ADB31DEC9E}" srcOrd="1" destOrd="0" presId="urn:microsoft.com/office/officeart/2008/layout/SquareAccentList"/>
    <dgm:cxn modelId="{CDD297CA-DBB1-4A29-89BF-7F86BE7D9DCA}" type="presParOf" srcId="{A69F0461-141E-4D9A-8A3D-A2ADB31DEC9E}" destId="{3DFB8A8A-0A1A-4AA6-947A-840D39BFA696}" srcOrd="0" destOrd="0" presId="urn:microsoft.com/office/officeart/2008/layout/SquareAccentList"/>
    <dgm:cxn modelId="{2D8C3061-9B3F-4A4B-A6B3-6112AFBA0DC3}" type="presParOf" srcId="{3DFB8A8A-0A1A-4AA6-947A-840D39BFA696}" destId="{A2D86AB9-F227-49FD-8C0C-C7A9FA83744E}" srcOrd="0" destOrd="0" presId="urn:microsoft.com/office/officeart/2008/layout/SquareAccentList"/>
    <dgm:cxn modelId="{12D170BF-6E8B-447A-ACE4-7352549FC61E}" type="presParOf" srcId="{3DFB8A8A-0A1A-4AA6-947A-840D39BFA696}" destId="{E10AFE84-EC53-4112-A00D-B94ECF681C95}" srcOrd="1" destOrd="0" presId="urn:microsoft.com/office/officeart/2008/layout/SquareAccentList"/>
    <dgm:cxn modelId="{7E13DD07-8ADF-45C9-814C-F23724A84737}" type="presParOf" srcId="{3DFB8A8A-0A1A-4AA6-947A-840D39BFA696}" destId="{9A7006DD-4FB5-46A2-989A-9343590F9C1D}" srcOrd="2" destOrd="0" presId="urn:microsoft.com/office/officeart/2008/layout/SquareAccentList"/>
    <dgm:cxn modelId="{FC125904-7291-41C8-9F88-39ADCB23117A}" type="presParOf" srcId="{A69F0461-141E-4D9A-8A3D-A2ADB31DEC9E}" destId="{2BC65D0B-8228-46D8-9717-4539B035B38F}" srcOrd="1" destOrd="0" presId="urn:microsoft.com/office/officeart/2008/layout/SquareAccentList"/>
    <dgm:cxn modelId="{37D70218-30B7-4B3B-B7EC-4C6B22BEBF0D}" type="presParOf" srcId="{2BC65D0B-8228-46D8-9717-4539B035B38F}" destId="{E89416EA-2F4A-40AF-8037-CF60DAC94A26}" srcOrd="0" destOrd="0" presId="urn:microsoft.com/office/officeart/2008/layout/SquareAccentList"/>
    <dgm:cxn modelId="{AFB63A45-4E83-4B79-9B8F-4BD4647B7077}" type="presParOf" srcId="{E89416EA-2F4A-40AF-8037-CF60DAC94A26}" destId="{BDC258A0-98B3-4B7F-AF54-5584F7C28D49}" srcOrd="0" destOrd="0" presId="urn:microsoft.com/office/officeart/2008/layout/SquareAccentList"/>
    <dgm:cxn modelId="{86E280C3-B179-4A15-BB99-EB3EB35E023A}" type="presParOf" srcId="{E89416EA-2F4A-40AF-8037-CF60DAC94A26}" destId="{385387D4-317B-4A35-9C67-80C3B419367D}" srcOrd="1" destOrd="0" presId="urn:microsoft.com/office/officeart/2008/layout/SquareAccentList"/>
    <dgm:cxn modelId="{EA9AAD8B-9B2B-46E3-9E21-106CDF644F99}" type="presParOf" srcId="{2BC65D0B-8228-46D8-9717-4539B035B38F}" destId="{CD8D8EE8-D954-4005-9CF4-602CE2361095}" srcOrd="1" destOrd="0" presId="urn:microsoft.com/office/officeart/2008/layout/SquareAccentList"/>
    <dgm:cxn modelId="{C0B79992-45FC-4E31-B76F-1965935E340D}" type="presParOf" srcId="{CD8D8EE8-D954-4005-9CF4-602CE2361095}" destId="{A14E256B-1C57-4F2A-BD18-7E871C335836}" srcOrd="0" destOrd="0" presId="urn:microsoft.com/office/officeart/2008/layout/SquareAccentList"/>
    <dgm:cxn modelId="{857C13DE-0517-4E73-A459-6B31DCBF1B4C}" type="presParOf" srcId="{CD8D8EE8-D954-4005-9CF4-602CE2361095}" destId="{BD0EB032-5716-4665-81F9-3316B7269D0A}" srcOrd="1" destOrd="0" presId="urn:microsoft.com/office/officeart/2008/layout/SquareAccentList"/>
    <dgm:cxn modelId="{F6E94559-52FC-41E0-A5D0-D0D3EE8C97AF}" type="presParOf" srcId="{2BC65D0B-8228-46D8-9717-4539B035B38F}" destId="{CBA88FAD-C18C-44E6-B64A-14A1C21A10E3}" srcOrd="2" destOrd="0" presId="urn:microsoft.com/office/officeart/2008/layout/SquareAccentList"/>
    <dgm:cxn modelId="{AED19C54-51A0-4CFF-B593-C761AA9C6126}" type="presParOf" srcId="{CBA88FAD-C18C-44E6-B64A-14A1C21A10E3}" destId="{3C61508B-E433-4E7C-8EE2-F7A3794C9C8A}" srcOrd="0" destOrd="0" presId="urn:microsoft.com/office/officeart/2008/layout/SquareAccentList"/>
    <dgm:cxn modelId="{7FCE20BF-8F04-448A-9602-00C830D21E60}" type="presParOf" srcId="{CBA88FAD-C18C-44E6-B64A-14A1C21A10E3}" destId="{963AA111-C650-402E-95A6-0F8EEFE26C37}"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BDE97E-18B0-4873-9F96-BBEE7D7210DF}" type="doc">
      <dgm:prSet loTypeId="urn:microsoft.com/office/officeart/2005/8/layout/hList1" loCatId="list" qsTypeId="urn:microsoft.com/office/officeart/2005/8/quickstyle/simple4" qsCatId="simple" csTypeId="urn:microsoft.com/office/officeart/2005/8/colors/colorful4" csCatId="colorful" phldr="1"/>
      <dgm:spPr/>
      <dgm:t>
        <a:bodyPr/>
        <a:lstStyle/>
        <a:p>
          <a:endParaRPr lang="zh-TW" altLang="en-US"/>
        </a:p>
      </dgm:t>
    </dgm:pt>
    <dgm:pt modelId="{6F434900-387E-466A-BE6F-E8F86DE06757}">
      <dgm:prSet phldrT="[文字]"/>
      <dgm:spPr/>
      <dgm:t>
        <a:bodyPr/>
        <a:lstStyle/>
        <a:p>
          <a:r>
            <a:rPr lang="en-US" altLang="zh-TW" dirty="0" smtClean="0"/>
            <a:t>AIAKOS</a:t>
          </a:r>
          <a:r>
            <a:rPr lang="zh-TW" altLang="en-US" dirty="0" smtClean="0"/>
            <a:t>計畫</a:t>
          </a:r>
          <a:endParaRPr lang="zh-TW" altLang="en-US" dirty="0"/>
        </a:p>
      </dgm:t>
    </dgm:pt>
    <dgm:pt modelId="{762C40FC-24A5-4F7E-9EBA-F3AE28BF57E8}" type="parTrans" cxnId="{7753C389-8A5D-4DA0-9387-C6573EB3D81D}">
      <dgm:prSet/>
      <dgm:spPr/>
      <dgm:t>
        <a:bodyPr/>
        <a:lstStyle/>
        <a:p>
          <a:endParaRPr lang="zh-TW" altLang="en-US"/>
        </a:p>
      </dgm:t>
    </dgm:pt>
    <dgm:pt modelId="{3D4E0F69-8F54-4F0F-8276-D78184D1A0EB}" type="sibTrans" cxnId="{7753C389-8A5D-4DA0-9387-C6573EB3D81D}">
      <dgm:prSet/>
      <dgm:spPr/>
      <dgm:t>
        <a:bodyPr/>
        <a:lstStyle/>
        <a:p>
          <a:endParaRPr lang="zh-TW" altLang="en-US"/>
        </a:p>
      </dgm:t>
    </dgm:pt>
    <dgm:pt modelId="{26F7168A-C5E3-4336-9E30-A19202F2A02E}">
      <dgm:prSet phldrT="[文字]"/>
      <dgm:spPr/>
      <dgm:t>
        <a:bodyPr/>
        <a:lstStyle/>
        <a:p>
          <a:r>
            <a:rPr lang="en-US" altLang="zh-TW" dirty="0" smtClean="0"/>
            <a:t>2</a:t>
          </a:r>
          <a:r>
            <a:rPr lang="zh-TW" altLang="en-US" dirty="0" smtClean="0"/>
            <a:t>週職前訓練</a:t>
          </a:r>
          <a:endParaRPr lang="zh-TW" altLang="en-US" dirty="0"/>
        </a:p>
      </dgm:t>
    </dgm:pt>
    <dgm:pt modelId="{B95D2A15-435F-43E8-A17A-086F62CEB131}" type="parTrans" cxnId="{C3D665D8-DBC5-4C2D-94A3-409FE4C5BCCF}">
      <dgm:prSet/>
      <dgm:spPr/>
      <dgm:t>
        <a:bodyPr/>
        <a:lstStyle/>
        <a:p>
          <a:endParaRPr lang="zh-TW" altLang="en-US"/>
        </a:p>
      </dgm:t>
    </dgm:pt>
    <dgm:pt modelId="{9BB89B26-4856-4380-869C-447B6D8151A3}" type="sibTrans" cxnId="{C3D665D8-DBC5-4C2D-94A3-409FE4C5BCCF}">
      <dgm:prSet/>
      <dgm:spPr/>
      <dgm:t>
        <a:bodyPr/>
        <a:lstStyle/>
        <a:p>
          <a:endParaRPr lang="zh-TW" altLang="en-US"/>
        </a:p>
      </dgm:t>
    </dgm:pt>
    <dgm:pt modelId="{CC700EFD-315B-429E-B9CB-8EF5E0FED4A2}">
      <dgm:prSet phldrT="[文字]"/>
      <dgm:spPr/>
      <dgm:t>
        <a:bodyPr/>
        <a:lstStyle/>
        <a:p>
          <a:r>
            <a:rPr lang="zh-TW" altLang="en-US" dirty="0" smtClean="0"/>
            <a:t>前往其他會員國訓練機構交換</a:t>
          </a:r>
          <a:endParaRPr lang="zh-TW" altLang="en-US" dirty="0"/>
        </a:p>
      </dgm:t>
    </dgm:pt>
    <dgm:pt modelId="{C907DF38-3B50-431A-BDB0-8BA4486A5DB3}" type="parTrans" cxnId="{5AE7F518-8175-4ADB-A875-E8DC83724A35}">
      <dgm:prSet/>
      <dgm:spPr/>
      <dgm:t>
        <a:bodyPr/>
        <a:lstStyle/>
        <a:p>
          <a:endParaRPr lang="zh-TW" altLang="en-US"/>
        </a:p>
      </dgm:t>
    </dgm:pt>
    <dgm:pt modelId="{7705EE47-13EE-413D-B5CC-198DBE512707}" type="sibTrans" cxnId="{5AE7F518-8175-4ADB-A875-E8DC83724A35}">
      <dgm:prSet/>
      <dgm:spPr/>
      <dgm:t>
        <a:bodyPr/>
        <a:lstStyle/>
        <a:p>
          <a:endParaRPr lang="zh-TW" altLang="en-US"/>
        </a:p>
      </dgm:t>
    </dgm:pt>
    <dgm:pt modelId="{B6E9330E-6890-499A-AA3B-0C28507CF6E5}">
      <dgm:prSet phldrT="[文字]"/>
      <dgm:spPr/>
      <dgm:t>
        <a:bodyPr/>
        <a:lstStyle/>
        <a:p>
          <a:r>
            <a:rPr lang="en-US" altLang="zh-TW" dirty="0" smtClean="0"/>
            <a:t>THMIS</a:t>
          </a:r>
          <a:r>
            <a:rPr lang="zh-TW" altLang="en-US" dirty="0" smtClean="0"/>
            <a:t>國際性比賽</a:t>
          </a:r>
          <a:endParaRPr lang="zh-TW" altLang="en-US" dirty="0"/>
        </a:p>
      </dgm:t>
    </dgm:pt>
    <dgm:pt modelId="{98723FCC-A196-4E33-9240-941AEB06C24F}" type="parTrans" cxnId="{B92B401B-4C8F-4C16-BF04-871B7083C34B}">
      <dgm:prSet/>
      <dgm:spPr/>
      <dgm:t>
        <a:bodyPr/>
        <a:lstStyle/>
        <a:p>
          <a:endParaRPr lang="zh-TW" altLang="en-US"/>
        </a:p>
      </dgm:t>
    </dgm:pt>
    <dgm:pt modelId="{B7883C36-1D09-485D-9F59-98869905D742}" type="sibTrans" cxnId="{B92B401B-4C8F-4C16-BF04-871B7083C34B}">
      <dgm:prSet/>
      <dgm:spPr/>
      <dgm:t>
        <a:bodyPr/>
        <a:lstStyle/>
        <a:p>
          <a:endParaRPr lang="zh-TW" altLang="en-US"/>
        </a:p>
      </dgm:t>
    </dgm:pt>
    <dgm:pt modelId="{C1B0A74C-8FC7-4E49-BEAA-C0479EDADC3D}">
      <dgm:prSet phldrT="[文字]"/>
      <dgm:spPr/>
      <dgm:t>
        <a:bodyPr/>
        <a:lstStyle/>
        <a:p>
          <a:r>
            <a:rPr lang="zh-TW" altLang="en-US" dirty="0" smtClean="0"/>
            <a:t>會員國推派人選參賽</a:t>
          </a:r>
          <a:endParaRPr lang="zh-TW" altLang="en-US" dirty="0"/>
        </a:p>
      </dgm:t>
    </dgm:pt>
    <dgm:pt modelId="{3805C21E-CD1E-4A7A-B4BF-4240131A8550}" type="parTrans" cxnId="{F8575BAA-8485-4088-A9ED-C1E2613F383D}">
      <dgm:prSet/>
      <dgm:spPr/>
      <dgm:t>
        <a:bodyPr/>
        <a:lstStyle/>
        <a:p>
          <a:endParaRPr lang="zh-TW" altLang="en-US"/>
        </a:p>
      </dgm:t>
    </dgm:pt>
    <dgm:pt modelId="{1B838CB3-2C7F-4C9E-9AA7-CDBA05ED8AF5}" type="sibTrans" cxnId="{F8575BAA-8485-4088-A9ED-C1E2613F383D}">
      <dgm:prSet/>
      <dgm:spPr/>
      <dgm:t>
        <a:bodyPr/>
        <a:lstStyle/>
        <a:p>
          <a:endParaRPr lang="zh-TW" altLang="en-US"/>
        </a:p>
      </dgm:t>
    </dgm:pt>
    <dgm:pt modelId="{5240D0FF-7F10-4453-97F2-E7F2DC8B3CA9}">
      <dgm:prSet phldrT="[文字]"/>
      <dgm:spPr/>
      <dgm:t>
        <a:bodyPr/>
        <a:lstStyle/>
        <a:p>
          <a:r>
            <a:rPr lang="zh-TW" altLang="en-US" dirty="0" smtClean="0"/>
            <a:t>分為民事、刑事等不同主題</a:t>
          </a:r>
          <a:endParaRPr lang="zh-TW" altLang="en-US" dirty="0"/>
        </a:p>
      </dgm:t>
    </dgm:pt>
    <dgm:pt modelId="{4355453B-E70C-487C-B063-70BA9597ED4F}" type="parTrans" cxnId="{916E121C-53A5-4218-B92A-9592D66ABA98}">
      <dgm:prSet/>
      <dgm:spPr/>
      <dgm:t>
        <a:bodyPr/>
        <a:lstStyle/>
        <a:p>
          <a:endParaRPr lang="zh-TW" altLang="en-US"/>
        </a:p>
      </dgm:t>
    </dgm:pt>
    <dgm:pt modelId="{C7A21FBA-084B-47DC-8CC5-DEEACF0A02E7}" type="sibTrans" cxnId="{916E121C-53A5-4218-B92A-9592D66ABA98}">
      <dgm:prSet/>
      <dgm:spPr/>
      <dgm:t>
        <a:bodyPr/>
        <a:lstStyle/>
        <a:p>
          <a:endParaRPr lang="zh-TW" altLang="en-US"/>
        </a:p>
      </dgm:t>
    </dgm:pt>
    <dgm:pt modelId="{C1B430A0-7D02-4A6F-981B-E56873FEC6FC}">
      <dgm:prSet phldrT="[文字]"/>
      <dgm:spPr/>
      <dgm:t>
        <a:bodyPr/>
        <a:lstStyle/>
        <a:p>
          <a:r>
            <a:rPr lang="zh-TW" altLang="en-US" dirty="0" smtClean="0"/>
            <a:t>暑期計畫</a:t>
          </a:r>
          <a:endParaRPr lang="zh-TW" altLang="en-US" dirty="0"/>
        </a:p>
      </dgm:t>
    </dgm:pt>
    <dgm:pt modelId="{5FAC5040-B9A9-4C36-8ADA-789A0CED8257}" type="parTrans" cxnId="{3D656ECB-86FF-4D4F-878F-EA1CA51C3850}">
      <dgm:prSet/>
      <dgm:spPr/>
      <dgm:t>
        <a:bodyPr/>
        <a:lstStyle/>
        <a:p>
          <a:endParaRPr lang="zh-TW" altLang="en-US"/>
        </a:p>
      </dgm:t>
    </dgm:pt>
    <dgm:pt modelId="{0948EE5D-5764-417B-B7DE-64EDAE779DEA}" type="sibTrans" cxnId="{3D656ECB-86FF-4D4F-878F-EA1CA51C3850}">
      <dgm:prSet/>
      <dgm:spPr/>
      <dgm:t>
        <a:bodyPr/>
        <a:lstStyle/>
        <a:p>
          <a:endParaRPr lang="zh-TW" altLang="en-US"/>
        </a:p>
      </dgm:t>
    </dgm:pt>
    <dgm:pt modelId="{BC97C6E6-DE42-4E37-868C-3224A7AF61CF}">
      <dgm:prSet phldrT="[文字]"/>
      <dgm:spPr/>
      <dgm:t>
        <a:bodyPr/>
        <a:lstStyle/>
        <a:p>
          <a:r>
            <a:rPr lang="zh-TW" altLang="en-US" dirty="0" smtClean="0"/>
            <a:t>透過比賽練習溝通、公訴及書類寫作等技巧</a:t>
          </a:r>
          <a:endParaRPr lang="zh-TW" altLang="en-US" dirty="0"/>
        </a:p>
      </dgm:t>
    </dgm:pt>
    <dgm:pt modelId="{C97CD3D3-E170-499B-A76F-10F7C410030A}" type="parTrans" cxnId="{A3D4B350-6B27-44F6-BC87-02E8C7E1C9A6}">
      <dgm:prSet/>
      <dgm:spPr/>
      <dgm:t>
        <a:bodyPr/>
        <a:lstStyle/>
        <a:p>
          <a:endParaRPr lang="zh-TW" altLang="en-US"/>
        </a:p>
      </dgm:t>
    </dgm:pt>
    <dgm:pt modelId="{FD36FC06-4A6C-4D8C-B954-E162313D053C}" type="sibTrans" cxnId="{A3D4B350-6B27-44F6-BC87-02E8C7E1C9A6}">
      <dgm:prSet/>
      <dgm:spPr/>
      <dgm:t>
        <a:bodyPr/>
        <a:lstStyle/>
        <a:p>
          <a:endParaRPr lang="zh-TW" altLang="en-US"/>
        </a:p>
      </dgm:t>
    </dgm:pt>
    <dgm:pt modelId="{DF46D88E-67BF-459A-972D-DDAD4CA61D2E}">
      <dgm:prSet phldrT="[文字]"/>
      <dgm:spPr/>
      <dgm:t>
        <a:bodyPr/>
        <a:lstStyle/>
        <a:p>
          <a:r>
            <a:rPr lang="en-US" altLang="zh-TW" dirty="0" smtClean="0"/>
            <a:t>1</a:t>
          </a:r>
          <a:r>
            <a:rPr lang="zh-TW" altLang="en-US" dirty="0" smtClean="0"/>
            <a:t>週左右</a:t>
          </a:r>
          <a:endParaRPr lang="zh-TW" altLang="en-US" dirty="0"/>
        </a:p>
      </dgm:t>
    </dgm:pt>
    <dgm:pt modelId="{FCF83844-1E86-4973-A6FF-8E0E96A3A10B}" type="parTrans" cxnId="{69B043E2-64AF-4C1A-953A-8675AFA3E495}">
      <dgm:prSet/>
      <dgm:spPr/>
      <dgm:t>
        <a:bodyPr/>
        <a:lstStyle/>
        <a:p>
          <a:endParaRPr lang="zh-TW" altLang="en-US"/>
        </a:p>
      </dgm:t>
    </dgm:pt>
    <dgm:pt modelId="{7D35B447-0717-4F14-9A8C-CFB07E90868C}" type="sibTrans" cxnId="{69B043E2-64AF-4C1A-953A-8675AFA3E495}">
      <dgm:prSet/>
      <dgm:spPr/>
      <dgm:t>
        <a:bodyPr/>
        <a:lstStyle/>
        <a:p>
          <a:endParaRPr lang="zh-TW" altLang="en-US"/>
        </a:p>
      </dgm:t>
    </dgm:pt>
    <dgm:pt modelId="{E16AB78F-55AC-4A97-B5BE-00C88D9418D9}">
      <dgm:prSet phldrT="[文字]"/>
      <dgm:spPr/>
      <dgm:t>
        <a:bodyPr/>
        <a:lstStyle/>
        <a:p>
          <a:r>
            <a:rPr lang="zh-TW" altLang="en-US" dirty="0" smtClean="0"/>
            <a:t>語言課程</a:t>
          </a:r>
          <a:endParaRPr lang="zh-TW" altLang="en-US" dirty="0"/>
        </a:p>
      </dgm:t>
    </dgm:pt>
    <dgm:pt modelId="{EADF013D-3881-4890-99D1-1B46F2E0362A}" type="parTrans" cxnId="{C3005036-28C9-4B2C-9E46-720AA9F70038}">
      <dgm:prSet/>
      <dgm:spPr/>
      <dgm:t>
        <a:bodyPr/>
        <a:lstStyle/>
        <a:p>
          <a:endParaRPr lang="zh-TW" altLang="en-US"/>
        </a:p>
      </dgm:t>
    </dgm:pt>
    <dgm:pt modelId="{A8C72CFB-67A2-4D32-AC8E-6347CB2E5317}" type="sibTrans" cxnId="{C3005036-28C9-4B2C-9E46-720AA9F70038}">
      <dgm:prSet/>
      <dgm:spPr/>
      <dgm:t>
        <a:bodyPr/>
        <a:lstStyle/>
        <a:p>
          <a:endParaRPr lang="zh-TW" altLang="en-US"/>
        </a:p>
      </dgm:t>
    </dgm:pt>
    <dgm:pt modelId="{626C462F-C504-4FE3-BFFD-929791452891}">
      <dgm:prSet phldrT="[文字]"/>
      <dgm:spPr/>
      <dgm:t>
        <a:bodyPr/>
        <a:lstStyle/>
        <a:p>
          <a:r>
            <a:rPr lang="zh-TW" altLang="en-US" dirty="0" smtClean="0"/>
            <a:t>會員國間司法官聯繫感情</a:t>
          </a:r>
          <a:endParaRPr lang="zh-TW" altLang="en-US" dirty="0"/>
        </a:p>
      </dgm:t>
    </dgm:pt>
    <dgm:pt modelId="{B269D753-4C66-4EF6-9B8E-2261472E261B}" type="parTrans" cxnId="{7370B963-9A5A-4DD1-BD70-16C1773F702F}">
      <dgm:prSet/>
      <dgm:spPr/>
      <dgm:t>
        <a:bodyPr/>
        <a:lstStyle/>
        <a:p>
          <a:endParaRPr lang="zh-TW" altLang="en-US"/>
        </a:p>
      </dgm:t>
    </dgm:pt>
    <dgm:pt modelId="{DA4DB6EF-C4B1-4198-B5F4-4DF1B9C2A357}" type="sibTrans" cxnId="{7370B963-9A5A-4DD1-BD70-16C1773F702F}">
      <dgm:prSet/>
      <dgm:spPr/>
      <dgm:t>
        <a:bodyPr/>
        <a:lstStyle/>
        <a:p>
          <a:endParaRPr lang="zh-TW" altLang="en-US"/>
        </a:p>
      </dgm:t>
    </dgm:pt>
    <dgm:pt modelId="{A297BF3B-0EC5-4FC0-82FC-C65F6B878C48}" type="pres">
      <dgm:prSet presAssocID="{EABDE97E-18B0-4873-9F96-BBEE7D7210DF}" presName="Name0" presStyleCnt="0">
        <dgm:presLayoutVars>
          <dgm:dir/>
          <dgm:animLvl val="lvl"/>
          <dgm:resizeHandles val="exact"/>
        </dgm:presLayoutVars>
      </dgm:prSet>
      <dgm:spPr/>
      <dgm:t>
        <a:bodyPr/>
        <a:lstStyle/>
        <a:p>
          <a:endParaRPr lang="zh-TW" altLang="en-US"/>
        </a:p>
      </dgm:t>
    </dgm:pt>
    <dgm:pt modelId="{4E26EF4A-5DFC-423C-907B-5FC0680CB2C6}" type="pres">
      <dgm:prSet presAssocID="{6F434900-387E-466A-BE6F-E8F86DE06757}" presName="composite" presStyleCnt="0"/>
      <dgm:spPr/>
    </dgm:pt>
    <dgm:pt modelId="{D91E9D72-F165-4DF0-9941-0FB3174A6A47}" type="pres">
      <dgm:prSet presAssocID="{6F434900-387E-466A-BE6F-E8F86DE06757}" presName="parTx" presStyleLbl="alignNode1" presStyleIdx="0" presStyleCnt="3">
        <dgm:presLayoutVars>
          <dgm:chMax val="0"/>
          <dgm:chPref val="0"/>
          <dgm:bulletEnabled val="1"/>
        </dgm:presLayoutVars>
      </dgm:prSet>
      <dgm:spPr/>
      <dgm:t>
        <a:bodyPr/>
        <a:lstStyle/>
        <a:p>
          <a:endParaRPr lang="zh-TW" altLang="en-US"/>
        </a:p>
      </dgm:t>
    </dgm:pt>
    <dgm:pt modelId="{288EFB7E-B200-4DAA-9A46-96CE7E10781B}" type="pres">
      <dgm:prSet presAssocID="{6F434900-387E-466A-BE6F-E8F86DE06757}" presName="desTx" presStyleLbl="alignAccFollowNode1" presStyleIdx="0" presStyleCnt="3">
        <dgm:presLayoutVars>
          <dgm:bulletEnabled val="1"/>
        </dgm:presLayoutVars>
      </dgm:prSet>
      <dgm:spPr/>
      <dgm:t>
        <a:bodyPr/>
        <a:lstStyle/>
        <a:p>
          <a:endParaRPr lang="zh-TW" altLang="en-US"/>
        </a:p>
      </dgm:t>
    </dgm:pt>
    <dgm:pt modelId="{D5EA6D05-A78C-4709-823E-4310F88242E5}" type="pres">
      <dgm:prSet presAssocID="{3D4E0F69-8F54-4F0F-8276-D78184D1A0EB}" presName="space" presStyleCnt="0"/>
      <dgm:spPr/>
    </dgm:pt>
    <dgm:pt modelId="{5D61959E-6421-4530-B8EC-699964832418}" type="pres">
      <dgm:prSet presAssocID="{B6E9330E-6890-499A-AA3B-0C28507CF6E5}" presName="composite" presStyleCnt="0"/>
      <dgm:spPr/>
    </dgm:pt>
    <dgm:pt modelId="{88090A0D-656A-442D-A2BE-3659D3696D8E}" type="pres">
      <dgm:prSet presAssocID="{B6E9330E-6890-499A-AA3B-0C28507CF6E5}" presName="parTx" presStyleLbl="alignNode1" presStyleIdx="1" presStyleCnt="3">
        <dgm:presLayoutVars>
          <dgm:chMax val="0"/>
          <dgm:chPref val="0"/>
          <dgm:bulletEnabled val="1"/>
        </dgm:presLayoutVars>
      </dgm:prSet>
      <dgm:spPr/>
      <dgm:t>
        <a:bodyPr/>
        <a:lstStyle/>
        <a:p>
          <a:endParaRPr lang="zh-TW" altLang="en-US"/>
        </a:p>
      </dgm:t>
    </dgm:pt>
    <dgm:pt modelId="{0136D31A-F690-4F65-A9A9-8B74F08EEB78}" type="pres">
      <dgm:prSet presAssocID="{B6E9330E-6890-499A-AA3B-0C28507CF6E5}" presName="desTx" presStyleLbl="alignAccFollowNode1" presStyleIdx="1" presStyleCnt="3">
        <dgm:presLayoutVars>
          <dgm:bulletEnabled val="1"/>
        </dgm:presLayoutVars>
      </dgm:prSet>
      <dgm:spPr/>
      <dgm:t>
        <a:bodyPr/>
        <a:lstStyle/>
        <a:p>
          <a:endParaRPr lang="zh-TW" altLang="en-US"/>
        </a:p>
      </dgm:t>
    </dgm:pt>
    <dgm:pt modelId="{07D4C47C-CE43-41EE-BFDE-62F62FEC2575}" type="pres">
      <dgm:prSet presAssocID="{B7883C36-1D09-485D-9F59-98869905D742}" presName="space" presStyleCnt="0"/>
      <dgm:spPr/>
    </dgm:pt>
    <dgm:pt modelId="{C7A643D8-2BF1-40C9-984A-7DFB708C13E2}" type="pres">
      <dgm:prSet presAssocID="{C1B430A0-7D02-4A6F-981B-E56873FEC6FC}" presName="composite" presStyleCnt="0"/>
      <dgm:spPr/>
    </dgm:pt>
    <dgm:pt modelId="{9AE853D8-75D6-402D-915A-2EBB8F3A051D}" type="pres">
      <dgm:prSet presAssocID="{C1B430A0-7D02-4A6F-981B-E56873FEC6FC}" presName="parTx" presStyleLbl="alignNode1" presStyleIdx="2" presStyleCnt="3">
        <dgm:presLayoutVars>
          <dgm:chMax val="0"/>
          <dgm:chPref val="0"/>
          <dgm:bulletEnabled val="1"/>
        </dgm:presLayoutVars>
      </dgm:prSet>
      <dgm:spPr/>
      <dgm:t>
        <a:bodyPr/>
        <a:lstStyle/>
        <a:p>
          <a:endParaRPr lang="zh-TW" altLang="en-US"/>
        </a:p>
      </dgm:t>
    </dgm:pt>
    <dgm:pt modelId="{24CF12AF-AD5C-4353-BD9C-44D3E7B74217}" type="pres">
      <dgm:prSet presAssocID="{C1B430A0-7D02-4A6F-981B-E56873FEC6FC}" presName="desTx" presStyleLbl="alignAccFollowNode1" presStyleIdx="2" presStyleCnt="3">
        <dgm:presLayoutVars>
          <dgm:bulletEnabled val="1"/>
        </dgm:presLayoutVars>
      </dgm:prSet>
      <dgm:spPr/>
      <dgm:t>
        <a:bodyPr/>
        <a:lstStyle/>
        <a:p>
          <a:endParaRPr lang="zh-TW" altLang="en-US"/>
        </a:p>
      </dgm:t>
    </dgm:pt>
  </dgm:ptLst>
  <dgm:cxnLst>
    <dgm:cxn modelId="{807F035D-684D-4884-BC58-A74A7CB58C53}" type="presOf" srcId="{CC700EFD-315B-429E-B9CB-8EF5E0FED4A2}" destId="{288EFB7E-B200-4DAA-9A46-96CE7E10781B}" srcOrd="0" destOrd="1" presId="urn:microsoft.com/office/officeart/2005/8/layout/hList1"/>
    <dgm:cxn modelId="{32225DEC-71EC-4315-89FE-242678E05DF0}" type="presOf" srcId="{5240D0FF-7F10-4453-97F2-E7F2DC8B3CA9}" destId="{0136D31A-F690-4F65-A9A9-8B74F08EEB78}" srcOrd="0" destOrd="1" presId="urn:microsoft.com/office/officeart/2005/8/layout/hList1"/>
    <dgm:cxn modelId="{916E121C-53A5-4218-B92A-9592D66ABA98}" srcId="{B6E9330E-6890-499A-AA3B-0C28507CF6E5}" destId="{5240D0FF-7F10-4453-97F2-E7F2DC8B3CA9}" srcOrd="1" destOrd="0" parTransId="{4355453B-E70C-487C-B063-70BA9597ED4F}" sibTransId="{C7A21FBA-084B-47DC-8CC5-DEEACF0A02E7}"/>
    <dgm:cxn modelId="{FB88CAF0-8FC5-41B0-8AAC-4A67CF1C40D0}" type="presOf" srcId="{C1B430A0-7D02-4A6F-981B-E56873FEC6FC}" destId="{9AE853D8-75D6-402D-915A-2EBB8F3A051D}" srcOrd="0" destOrd="0" presId="urn:microsoft.com/office/officeart/2005/8/layout/hList1"/>
    <dgm:cxn modelId="{B92B401B-4C8F-4C16-BF04-871B7083C34B}" srcId="{EABDE97E-18B0-4873-9F96-BBEE7D7210DF}" destId="{B6E9330E-6890-499A-AA3B-0C28507CF6E5}" srcOrd="1" destOrd="0" parTransId="{98723FCC-A196-4E33-9240-941AEB06C24F}" sibTransId="{B7883C36-1D09-485D-9F59-98869905D742}"/>
    <dgm:cxn modelId="{C3005036-28C9-4B2C-9E46-720AA9F70038}" srcId="{C1B430A0-7D02-4A6F-981B-E56873FEC6FC}" destId="{E16AB78F-55AC-4A97-B5BE-00C88D9418D9}" srcOrd="1" destOrd="0" parTransId="{EADF013D-3881-4890-99D1-1B46F2E0362A}" sibTransId="{A8C72CFB-67A2-4D32-AC8E-6347CB2E5317}"/>
    <dgm:cxn modelId="{3C07203D-522D-4FEA-839F-6AEC7B8A18AD}" type="presOf" srcId="{DF46D88E-67BF-459A-972D-DDAD4CA61D2E}" destId="{24CF12AF-AD5C-4353-BD9C-44D3E7B74217}" srcOrd="0" destOrd="0" presId="urn:microsoft.com/office/officeart/2005/8/layout/hList1"/>
    <dgm:cxn modelId="{E7806539-87D3-41DE-B242-DB7DD8E04EE7}" type="presOf" srcId="{C1B0A74C-8FC7-4E49-BEAA-C0479EDADC3D}" destId="{0136D31A-F690-4F65-A9A9-8B74F08EEB78}" srcOrd="0" destOrd="0" presId="urn:microsoft.com/office/officeart/2005/8/layout/hList1"/>
    <dgm:cxn modelId="{3D656ECB-86FF-4D4F-878F-EA1CA51C3850}" srcId="{EABDE97E-18B0-4873-9F96-BBEE7D7210DF}" destId="{C1B430A0-7D02-4A6F-981B-E56873FEC6FC}" srcOrd="2" destOrd="0" parTransId="{5FAC5040-B9A9-4C36-8ADA-789A0CED8257}" sibTransId="{0948EE5D-5764-417B-B7DE-64EDAE779DEA}"/>
    <dgm:cxn modelId="{263044E9-A918-44DA-9B37-3237059DB485}" type="presOf" srcId="{B6E9330E-6890-499A-AA3B-0C28507CF6E5}" destId="{88090A0D-656A-442D-A2BE-3659D3696D8E}" srcOrd="0" destOrd="0" presId="urn:microsoft.com/office/officeart/2005/8/layout/hList1"/>
    <dgm:cxn modelId="{F8575BAA-8485-4088-A9ED-C1E2613F383D}" srcId="{B6E9330E-6890-499A-AA3B-0C28507CF6E5}" destId="{C1B0A74C-8FC7-4E49-BEAA-C0479EDADC3D}" srcOrd="0" destOrd="0" parTransId="{3805C21E-CD1E-4A7A-B4BF-4240131A8550}" sibTransId="{1B838CB3-2C7F-4C9E-9AA7-CDBA05ED8AF5}"/>
    <dgm:cxn modelId="{7753C389-8A5D-4DA0-9387-C6573EB3D81D}" srcId="{EABDE97E-18B0-4873-9F96-BBEE7D7210DF}" destId="{6F434900-387E-466A-BE6F-E8F86DE06757}" srcOrd="0" destOrd="0" parTransId="{762C40FC-24A5-4F7E-9EBA-F3AE28BF57E8}" sibTransId="{3D4E0F69-8F54-4F0F-8276-D78184D1A0EB}"/>
    <dgm:cxn modelId="{7370B963-9A5A-4DD1-BD70-16C1773F702F}" srcId="{C1B430A0-7D02-4A6F-981B-E56873FEC6FC}" destId="{626C462F-C504-4FE3-BFFD-929791452891}" srcOrd="2" destOrd="0" parTransId="{B269D753-4C66-4EF6-9B8E-2261472E261B}" sibTransId="{DA4DB6EF-C4B1-4198-B5F4-4DF1B9C2A357}"/>
    <dgm:cxn modelId="{C3AE86D9-46B3-4F57-A048-94EA74994AE0}" type="presOf" srcId="{BC97C6E6-DE42-4E37-868C-3224A7AF61CF}" destId="{0136D31A-F690-4F65-A9A9-8B74F08EEB78}" srcOrd="0" destOrd="2" presId="urn:microsoft.com/office/officeart/2005/8/layout/hList1"/>
    <dgm:cxn modelId="{3934518D-7D9D-48F4-B5CC-028FC93BCE6B}" type="presOf" srcId="{6F434900-387E-466A-BE6F-E8F86DE06757}" destId="{D91E9D72-F165-4DF0-9941-0FB3174A6A47}" srcOrd="0" destOrd="0" presId="urn:microsoft.com/office/officeart/2005/8/layout/hList1"/>
    <dgm:cxn modelId="{027D77DA-B3FE-49CD-AAC8-FF3B7D2BFD69}" type="presOf" srcId="{EABDE97E-18B0-4873-9F96-BBEE7D7210DF}" destId="{A297BF3B-0EC5-4FC0-82FC-C65F6B878C48}" srcOrd="0" destOrd="0" presId="urn:microsoft.com/office/officeart/2005/8/layout/hList1"/>
    <dgm:cxn modelId="{A02BA8E8-E2AC-4EFD-92F9-B09AD7BE482A}" type="presOf" srcId="{626C462F-C504-4FE3-BFFD-929791452891}" destId="{24CF12AF-AD5C-4353-BD9C-44D3E7B74217}" srcOrd="0" destOrd="2" presId="urn:microsoft.com/office/officeart/2005/8/layout/hList1"/>
    <dgm:cxn modelId="{EE3E66DA-D944-410F-8CB4-43FCECBB0909}" type="presOf" srcId="{E16AB78F-55AC-4A97-B5BE-00C88D9418D9}" destId="{24CF12AF-AD5C-4353-BD9C-44D3E7B74217}" srcOrd="0" destOrd="1" presId="urn:microsoft.com/office/officeart/2005/8/layout/hList1"/>
    <dgm:cxn modelId="{5CD9B0FF-2564-4068-9ACE-B2BAA073C137}" type="presOf" srcId="{26F7168A-C5E3-4336-9E30-A19202F2A02E}" destId="{288EFB7E-B200-4DAA-9A46-96CE7E10781B}" srcOrd="0" destOrd="0" presId="urn:microsoft.com/office/officeart/2005/8/layout/hList1"/>
    <dgm:cxn modelId="{5AE7F518-8175-4ADB-A875-E8DC83724A35}" srcId="{6F434900-387E-466A-BE6F-E8F86DE06757}" destId="{CC700EFD-315B-429E-B9CB-8EF5E0FED4A2}" srcOrd="1" destOrd="0" parTransId="{C907DF38-3B50-431A-BDB0-8BA4486A5DB3}" sibTransId="{7705EE47-13EE-413D-B5CC-198DBE512707}"/>
    <dgm:cxn modelId="{A3D4B350-6B27-44F6-BC87-02E8C7E1C9A6}" srcId="{B6E9330E-6890-499A-AA3B-0C28507CF6E5}" destId="{BC97C6E6-DE42-4E37-868C-3224A7AF61CF}" srcOrd="2" destOrd="0" parTransId="{C97CD3D3-E170-499B-A76F-10F7C410030A}" sibTransId="{FD36FC06-4A6C-4D8C-B954-E162313D053C}"/>
    <dgm:cxn modelId="{C3D665D8-DBC5-4C2D-94A3-409FE4C5BCCF}" srcId="{6F434900-387E-466A-BE6F-E8F86DE06757}" destId="{26F7168A-C5E3-4336-9E30-A19202F2A02E}" srcOrd="0" destOrd="0" parTransId="{B95D2A15-435F-43E8-A17A-086F62CEB131}" sibTransId="{9BB89B26-4856-4380-869C-447B6D8151A3}"/>
    <dgm:cxn modelId="{69B043E2-64AF-4C1A-953A-8675AFA3E495}" srcId="{C1B430A0-7D02-4A6F-981B-E56873FEC6FC}" destId="{DF46D88E-67BF-459A-972D-DDAD4CA61D2E}" srcOrd="0" destOrd="0" parTransId="{FCF83844-1E86-4973-A6FF-8E0E96A3A10B}" sibTransId="{7D35B447-0717-4F14-9A8C-CFB07E90868C}"/>
    <dgm:cxn modelId="{06A651C0-3E8A-438E-92A0-91C4696201F6}" type="presParOf" srcId="{A297BF3B-0EC5-4FC0-82FC-C65F6B878C48}" destId="{4E26EF4A-5DFC-423C-907B-5FC0680CB2C6}" srcOrd="0" destOrd="0" presId="urn:microsoft.com/office/officeart/2005/8/layout/hList1"/>
    <dgm:cxn modelId="{A098605F-359D-4868-AD8C-2D17DD488EFC}" type="presParOf" srcId="{4E26EF4A-5DFC-423C-907B-5FC0680CB2C6}" destId="{D91E9D72-F165-4DF0-9941-0FB3174A6A47}" srcOrd="0" destOrd="0" presId="urn:microsoft.com/office/officeart/2005/8/layout/hList1"/>
    <dgm:cxn modelId="{96F06E7E-D678-47FC-A55A-8E706AE0F256}" type="presParOf" srcId="{4E26EF4A-5DFC-423C-907B-5FC0680CB2C6}" destId="{288EFB7E-B200-4DAA-9A46-96CE7E10781B}" srcOrd="1" destOrd="0" presId="urn:microsoft.com/office/officeart/2005/8/layout/hList1"/>
    <dgm:cxn modelId="{13CB0ABF-82D3-462B-A324-6B6D8AB309D5}" type="presParOf" srcId="{A297BF3B-0EC5-4FC0-82FC-C65F6B878C48}" destId="{D5EA6D05-A78C-4709-823E-4310F88242E5}" srcOrd="1" destOrd="0" presId="urn:microsoft.com/office/officeart/2005/8/layout/hList1"/>
    <dgm:cxn modelId="{F648A491-6DC7-4DCB-BCD7-272B889193F9}" type="presParOf" srcId="{A297BF3B-0EC5-4FC0-82FC-C65F6B878C48}" destId="{5D61959E-6421-4530-B8EC-699964832418}" srcOrd="2" destOrd="0" presId="urn:microsoft.com/office/officeart/2005/8/layout/hList1"/>
    <dgm:cxn modelId="{DA3AE0DF-A138-4C57-A930-DA9A74292F4E}" type="presParOf" srcId="{5D61959E-6421-4530-B8EC-699964832418}" destId="{88090A0D-656A-442D-A2BE-3659D3696D8E}" srcOrd="0" destOrd="0" presId="urn:microsoft.com/office/officeart/2005/8/layout/hList1"/>
    <dgm:cxn modelId="{3AF54D7D-A3AA-45AC-AD58-A827F1EA274A}" type="presParOf" srcId="{5D61959E-6421-4530-B8EC-699964832418}" destId="{0136D31A-F690-4F65-A9A9-8B74F08EEB78}" srcOrd="1" destOrd="0" presId="urn:microsoft.com/office/officeart/2005/8/layout/hList1"/>
    <dgm:cxn modelId="{E06E5402-A30F-4DD9-BB75-6212E64948AD}" type="presParOf" srcId="{A297BF3B-0EC5-4FC0-82FC-C65F6B878C48}" destId="{07D4C47C-CE43-41EE-BFDE-62F62FEC2575}" srcOrd="3" destOrd="0" presId="urn:microsoft.com/office/officeart/2005/8/layout/hList1"/>
    <dgm:cxn modelId="{0DA3249E-DB7F-4232-8E7B-7976D1EEC5BB}" type="presParOf" srcId="{A297BF3B-0EC5-4FC0-82FC-C65F6B878C48}" destId="{C7A643D8-2BF1-40C9-984A-7DFB708C13E2}" srcOrd="4" destOrd="0" presId="urn:microsoft.com/office/officeart/2005/8/layout/hList1"/>
    <dgm:cxn modelId="{FEF71E5C-4F35-4F18-B740-596AB4A65939}" type="presParOf" srcId="{C7A643D8-2BF1-40C9-984A-7DFB708C13E2}" destId="{9AE853D8-75D6-402D-915A-2EBB8F3A051D}" srcOrd="0" destOrd="0" presId="urn:microsoft.com/office/officeart/2005/8/layout/hList1"/>
    <dgm:cxn modelId="{41D33B6A-3474-4CE7-A393-0F783878E367}" type="presParOf" srcId="{C7A643D8-2BF1-40C9-984A-7DFB708C13E2}" destId="{24CF12AF-AD5C-4353-BD9C-44D3E7B7421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3C88CB-5B33-480D-ADF2-15AAAADECED3}" type="doc">
      <dgm:prSet loTypeId="urn:microsoft.com/office/officeart/2005/8/layout/bProcess4" loCatId="process" qsTypeId="urn:microsoft.com/office/officeart/2005/8/quickstyle/simple1" qsCatId="simple" csTypeId="urn:microsoft.com/office/officeart/2005/8/colors/colorful4" csCatId="colorful" phldr="1"/>
      <dgm:spPr/>
      <dgm:t>
        <a:bodyPr/>
        <a:lstStyle/>
        <a:p>
          <a:endParaRPr lang="zh-TW" altLang="en-US"/>
        </a:p>
      </dgm:t>
    </dgm:pt>
    <dgm:pt modelId="{B9341C48-AD3D-4CF6-8D09-A47C854FB85C}">
      <dgm:prSet custT="1"/>
      <dgm:spPr/>
      <dgm:t>
        <a:bodyPr/>
        <a:lstStyle/>
        <a:p>
          <a:pPr rtl="0"/>
          <a:r>
            <a:rPr lang="en-US" sz="2800" b="1" dirty="0" smtClean="0"/>
            <a:t>1</a:t>
          </a:r>
          <a:r>
            <a:rPr lang="zh-TW" sz="2800" b="1" dirty="0" smtClean="0"/>
            <a:t>法院入門實習</a:t>
          </a:r>
          <a:r>
            <a:rPr lang="en-US" sz="2800" b="1" dirty="0" smtClean="0"/>
            <a:t>:3</a:t>
          </a:r>
          <a:r>
            <a:rPr lang="zh-TW" sz="2800" b="1" dirty="0" smtClean="0"/>
            <a:t>週</a:t>
          </a:r>
          <a:endParaRPr lang="zh-TW" sz="2800" dirty="0"/>
        </a:p>
      </dgm:t>
    </dgm:pt>
    <dgm:pt modelId="{68EAC679-9DCA-40F7-A472-6D5868F8EF41}" type="parTrans" cxnId="{667CCFFD-8771-4286-83F8-FF6A1ADC2152}">
      <dgm:prSet/>
      <dgm:spPr/>
      <dgm:t>
        <a:bodyPr/>
        <a:lstStyle/>
        <a:p>
          <a:endParaRPr lang="zh-TW" altLang="en-US"/>
        </a:p>
      </dgm:t>
    </dgm:pt>
    <dgm:pt modelId="{A5FB5085-3DB5-4FB4-8186-3D04C3B8E87A}" type="sibTrans" cxnId="{667CCFFD-8771-4286-83F8-FF6A1ADC2152}">
      <dgm:prSet/>
      <dgm:spPr/>
      <dgm:t>
        <a:bodyPr/>
        <a:lstStyle/>
        <a:p>
          <a:endParaRPr lang="zh-TW" altLang="en-US" sz="2800"/>
        </a:p>
      </dgm:t>
    </dgm:pt>
    <dgm:pt modelId="{B1EC804C-A4B1-4453-A1F2-F824B19C4288}">
      <dgm:prSet custT="1"/>
      <dgm:spPr/>
      <dgm:t>
        <a:bodyPr/>
        <a:lstStyle/>
        <a:p>
          <a:pPr rtl="0"/>
          <a:r>
            <a:rPr lang="en-US" sz="2400" b="1" dirty="0" smtClean="0"/>
            <a:t>2</a:t>
          </a:r>
          <a:r>
            <a:rPr lang="zh-TW" sz="2400" b="1" dirty="0" smtClean="0"/>
            <a:t>律師事務所實習</a:t>
          </a:r>
          <a:r>
            <a:rPr lang="en-US" sz="2400" b="1" dirty="0" smtClean="0"/>
            <a:t>:21</a:t>
          </a:r>
          <a:r>
            <a:rPr lang="zh-TW" sz="2400" b="1" dirty="0" smtClean="0"/>
            <a:t>週</a:t>
          </a:r>
          <a:endParaRPr lang="zh-TW" sz="2400" dirty="0"/>
        </a:p>
      </dgm:t>
    </dgm:pt>
    <dgm:pt modelId="{D1ED918C-4B41-4CBE-A1FB-30344FB5F2BB}" type="parTrans" cxnId="{8E7B05B9-3D7F-4CB8-9B35-7103BD3206CB}">
      <dgm:prSet/>
      <dgm:spPr/>
      <dgm:t>
        <a:bodyPr/>
        <a:lstStyle/>
        <a:p>
          <a:endParaRPr lang="zh-TW" altLang="en-US"/>
        </a:p>
      </dgm:t>
    </dgm:pt>
    <dgm:pt modelId="{A5A352E0-0FE9-4F7B-BFF4-DF88B58ED5E8}" type="sibTrans" cxnId="{8E7B05B9-3D7F-4CB8-9B35-7103BD3206CB}">
      <dgm:prSet/>
      <dgm:spPr/>
      <dgm:t>
        <a:bodyPr/>
        <a:lstStyle/>
        <a:p>
          <a:endParaRPr lang="zh-TW" altLang="en-US" sz="2800"/>
        </a:p>
      </dgm:t>
    </dgm:pt>
    <dgm:pt modelId="{EF85748A-0766-47A0-A174-E92BA82BC25C}">
      <dgm:prSet custT="1"/>
      <dgm:spPr/>
      <dgm:t>
        <a:bodyPr/>
        <a:lstStyle/>
        <a:p>
          <a:pPr rtl="0"/>
          <a:r>
            <a:rPr lang="en-US" sz="2800" b="1" dirty="0" smtClean="0"/>
            <a:t>3</a:t>
          </a:r>
          <a:r>
            <a:rPr lang="zh-TW" sz="2800" b="1" dirty="0" smtClean="0"/>
            <a:t>波爾多校區</a:t>
          </a:r>
          <a:r>
            <a:rPr lang="en-US" sz="2800" b="1" dirty="0" smtClean="0"/>
            <a:t>:27</a:t>
          </a:r>
          <a:r>
            <a:rPr lang="zh-TW" sz="2800" b="1" dirty="0" smtClean="0"/>
            <a:t>週</a:t>
          </a:r>
          <a:endParaRPr lang="zh-TW" sz="2800" dirty="0"/>
        </a:p>
      </dgm:t>
    </dgm:pt>
    <dgm:pt modelId="{67138C8A-479A-4ED1-A81E-EDB429050FD6}" type="parTrans" cxnId="{7C32DB80-8B45-4F3E-953D-DC48C9345B77}">
      <dgm:prSet/>
      <dgm:spPr/>
      <dgm:t>
        <a:bodyPr/>
        <a:lstStyle/>
        <a:p>
          <a:endParaRPr lang="zh-TW" altLang="en-US"/>
        </a:p>
      </dgm:t>
    </dgm:pt>
    <dgm:pt modelId="{1C80B5AB-F676-4CD6-9A24-B3996477FD34}" type="sibTrans" cxnId="{7C32DB80-8B45-4F3E-953D-DC48C9345B77}">
      <dgm:prSet/>
      <dgm:spPr/>
      <dgm:t>
        <a:bodyPr/>
        <a:lstStyle/>
        <a:p>
          <a:endParaRPr lang="zh-TW" altLang="en-US" sz="2800"/>
        </a:p>
      </dgm:t>
    </dgm:pt>
    <dgm:pt modelId="{13961EB0-A605-4352-9218-A85FD9D41836}">
      <dgm:prSet custT="1"/>
      <dgm:spPr/>
      <dgm:t>
        <a:bodyPr/>
        <a:lstStyle/>
        <a:p>
          <a:pPr rtl="0"/>
          <a:r>
            <a:rPr lang="en-US" sz="2800" b="1" dirty="0" smtClean="0"/>
            <a:t>4</a:t>
          </a:r>
          <a:r>
            <a:rPr lang="zh-TW" sz="2800" b="1" dirty="0" smtClean="0"/>
            <a:t>警察部門實習</a:t>
          </a:r>
          <a:r>
            <a:rPr lang="en-US" sz="2800" b="1" dirty="0" smtClean="0"/>
            <a:t>:2</a:t>
          </a:r>
          <a:r>
            <a:rPr lang="zh-TW" sz="2800" b="1" dirty="0" smtClean="0"/>
            <a:t>週</a:t>
          </a:r>
          <a:endParaRPr lang="zh-TW" sz="2800" dirty="0"/>
        </a:p>
      </dgm:t>
    </dgm:pt>
    <dgm:pt modelId="{C8E66A0A-0C76-4997-8578-AD815263D757}" type="parTrans" cxnId="{3A40CA58-F308-466F-9768-05794B83E025}">
      <dgm:prSet/>
      <dgm:spPr/>
      <dgm:t>
        <a:bodyPr/>
        <a:lstStyle/>
        <a:p>
          <a:endParaRPr lang="zh-TW" altLang="en-US"/>
        </a:p>
      </dgm:t>
    </dgm:pt>
    <dgm:pt modelId="{1EF07458-1662-430D-ABDE-FCD9E2757DB9}" type="sibTrans" cxnId="{3A40CA58-F308-466F-9768-05794B83E025}">
      <dgm:prSet/>
      <dgm:spPr/>
      <dgm:t>
        <a:bodyPr/>
        <a:lstStyle/>
        <a:p>
          <a:endParaRPr lang="zh-TW" altLang="en-US" sz="2800"/>
        </a:p>
      </dgm:t>
    </dgm:pt>
    <dgm:pt modelId="{C570F249-42B0-4FA9-89B8-1AE26694CD62}">
      <dgm:prSet custT="1"/>
      <dgm:spPr/>
      <dgm:t>
        <a:bodyPr/>
        <a:lstStyle/>
        <a:p>
          <a:pPr rtl="0"/>
          <a:r>
            <a:rPr lang="en-US" sz="2800" b="1" dirty="0" smtClean="0">
              <a:solidFill>
                <a:schemeClr val="tx1"/>
              </a:solidFill>
            </a:rPr>
            <a:t>5</a:t>
          </a:r>
          <a:r>
            <a:rPr lang="zh-TW" sz="2800" b="1" dirty="0" smtClean="0">
              <a:solidFill>
                <a:schemeClr val="tx1"/>
              </a:solidFill>
            </a:rPr>
            <a:t>監所實習</a:t>
          </a:r>
          <a:r>
            <a:rPr lang="en-US" sz="2800" b="1" dirty="0" smtClean="0">
              <a:solidFill>
                <a:schemeClr val="tx1"/>
              </a:solidFill>
            </a:rPr>
            <a:t>:2</a:t>
          </a:r>
          <a:r>
            <a:rPr lang="zh-TW" sz="2800" b="1" dirty="0" smtClean="0">
              <a:solidFill>
                <a:schemeClr val="tx1"/>
              </a:solidFill>
            </a:rPr>
            <a:t>週</a:t>
          </a:r>
          <a:endParaRPr lang="zh-TW" sz="2800" dirty="0">
            <a:solidFill>
              <a:schemeClr val="tx1"/>
            </a:solidFill>
          </a:endParaRPr>
        </a:p>
      </dgm:t>
    </dgm:pt>
    <dgm:pt modelId="{1BBC071B-4872-4049-8BBA-0F9E8ABB675D}" type="parTrans" cxnId="{96A29FBD-9B41-44F4-8F71-EDCF7363BE8A}">
      <dgm:prSet/>
      <dgm:spPr/>
      <dgm:t>
        <a:bodyPr/>
        <a:lstStyle/>
        <a:p>
          <a:endParaRPr lang="zh-TW" altLang="en-US"/>
        </a:p>
      </dgm:t>
    </dgm:pt>
    <dgm:pt modelId="{81DD8D45-94E9-4D2E-BE75-3B0C7C8551C3}" type="sibTrans" cxnId="{96A29FBD-9B41-44F4-8F71-EDCF7363BE8A}">
      <dgm:prSet/>
      <dgm:spPr/>
      <dgm:t>
        <a:bodyPr/>
        <a:lstStyle/>
        <a:p>
          <a:endParaRPr lang="zh-TW" altLang="en-US" sz="2800"/>
        </a:p>
      </dgm:t>
    </dgm:pt>
    <dgm:pt modelId="{1931D3F8-1AA1-421A-9EFB-54441F11FE47}">
      <dgm:prSet custT="1"/>
      <dgm:spPr/>
      <dgm:t>
        <a:bodyPr/>
        <a:lstStyle/>
        <a:p>
          <a:pPr rtl="0"/>
          <a:r>
            <a:rPr lang="en-US" sz="2800" b="1" dirty="0" smtClean="0">
              <a:solidFill>
                <a:schemeClr val="tx1"/>
              </a:solidFill>
            </a:rPr>
            <a:t>6</a:t>
          </a:r>
          <a:r>
            <a:rPr lang="zh-TW" sz="2800" b="1" dirty="0" smtClean="0">
              <a:solidFill>
                <a:schemeClr val="tx1"/>
              </a:solidFill>
            </a:rPr>
            <a:t>院檢實習</a:t>
          </a:r>
          <a:r>
            <a:rPr lang="en-US" sz="2800" b="1" dirty="0" smtClean="0">
              <a:solidFill>
                <a:schemeClr val="tx1"/>
              </a:solidFill>
            </a:rPr>
            <a:t>:37</a:t>
          </a:r>
          <a:r>
            <a:rPr lang="zh-TW" sz="2800" b="1" dirty="0" smtClean="0">
              <a:solidFill>
                <a:schemeClr val="tx1"/>
              </a:solidFill>
            </a:rPr>
            <a:t>週</a:t>
          </a:r>
          <a:endParaRPr lang="zh-TW" sz="2800" dirty="0">
            <a:solidFill>
              <a:schemeClr val="tx1"/>
            </a:solidFill>
          </a:endParaRPr>
        </a:p>
      </dgm:t>
    </dgm:pt>
    <dgm:pt modelId="{C0F5AEDE-978B-4BE8-A78D-2C0F8E2BC653}" type="parTrans" cxnId="{6EB148CB-C593-4881-A0F0-657997972372}">
      <dgm:prSet/>
      <dgm:spPr/>
      <dgm:t>
        <a:bodyPr/>
        <a:lstStyle/>
        <a:p>
          <a:endParaRPr lang="zh-TW" altLang="en-US"/>
        </a:p>
      </dgm:t>
    </dgm:pt>
    <dgm:pt modelId="{08FEDEB6-530C-45B8-840F-E5F95A90AC24}" type="sibTrans" cxnId="{6EB148CB-C593-4881-A0F0-657997972372}">
      <dgm:prSet/>
      <dgm:spPr/>
      <dgm:t>
        <a:bodyPr/>
        <a:lstStyle/>
        <a:p>
          <a:endParaRPr lang="zh-TW" altLang="en-US" sz="2800"/>
        </a:p>
      </dgm:t>
    </dgm:pt>
    <dgm:pt modelId="{998FFEF6-4A87-4F01-9053-4CCEC1B14909}">
      <dgm:prSet custT="1"/>
      <dgm:spPr/>
      <dgm:t>
        <a:bodyPr/>
        <a:lstStyle/>
        <a:p>
          <a:pPr rtl="0"/>
          <a:r>
            <a:rPr lang="en-US" sz="2800" b="1" dirty="0" smtClean="0">
              <a:solidFill>
                <a:schemeClr val="tx1"/>
              </a:solidFill>
            </a:rPr>
            <a:t>7</a:t>
          </a:r>
          <a:r>
            <a:rPr lang="zh-TW" sz="2800" b="1" dirty="0" smtClean="0">
              <a:solidFill>
                <a:schemeClr val="tx1"/>
              </a:solidFill>
            </a:rPr>
            <a:t>社區實習</a:t>
          </a:r>
          <a:r>
            <a:rPr lang="en-US" sz="2800" b="1" dirty="0" smtClean="0">
              <a:solidFill>
                <a:schemeClr val="tx1"/>
              </a:solidFill>
            </a:rPr>
            <a:t>:1</a:t>
          </a:r>
          <a:r>
            <a:rPr lang="zh-TW" sz="2800" b="1" dirty="0" smtClean="0">
              <a:solidFill>
                <a:schemeClr val="tx1"/>
              </a:solidFill>
            </a:rPr>
            <a:t>週</a:t>
          </a:r>
          <a:endParaRPr lang="zh-TW" sz="2800" dirty="0">
            <a:solidFill>
              <a:schemeClr val="tx1"/>
            </a:solidFill>
          </a:endParaRPr>
        </a:p>
      </dgm:t>
    </dgm:pt>
    <dgm:pt modelId="{895D997C-EA65-46AD-AD12-1D45C6E8B542}" type="parTrans" cxnId="{EFFD3BE8-6673-4C52-97B8-C6D2894826AE}">
      <dgm:prSet/>
      <dgm:spPr/>
      <dgm:t>
        <a:bodyPr/>
        <a:lstStyle/>
        <a:p>
          <a:endParaRPr lang="zh-TW" altLang="en-US"/>
        </a:p>
      </dgm:t>
    </dgm:pt>
    <dgm:pt modelId="{4B601643-F864-4A93-8BA9-15C9EC2F48F9}" type="sibTrans" cxnId="{EFFD3BE8-6673-4C52-97B8-C6D2894826AE}">
      <dgm:prSet/>
      <dgm:spPr/>
      <dgm:t>
        <a:bodyPr/>
        <a:lstStyle/>
        <a:p>
          <a:endParaRPr lang="zh-TW" altLang="en-US" sz="2800"/>
        </a:p>
      </dgm:t>
    </dgm:pt>
    <dgm:pt modelId="{D131923C-02DD-48EA-94FA-46BFB072E1A7}">
      <dgm:prSet custT="1"/>
      <dgm:spPr/>
      <dgm:t>
        <a:bodyPr/>
        <a:lstStyle/>
        <a:p>
          <a:pPr rtl="0"/>
          <a:r>
            <a:rPr lang="en-US" sz="2800" b="1" dirty="0" smtClean="0">
              <a:solidFill>
                <a:schemeClr val="tx1"/>
              </a:solidFill>
            </a:rPr>
            <a:t>8</a:t>
          </a:r>
          <a:r>
            <a:rPr lang="zh-TW" sz="2800" b="1" dirty="0" smtClean="0">
              <a:solidFill>
                <a:schemeClr val="tx1"/>
              </a:solidFill>
            </a:rPr>
            <a:t>兒少保護工作</a:t>
          </a:r>
          <a:r>
            <a:rPr lang="en-US" sz="2800" b="1" dirty="0" smtClean="0">
              <a:solidFill>
                <a:schemeClr val="tx1"/>
              </a:solidFill>
            </a:rPr>
            <a:t> 1</a:t>
          </a:r>
          <a:r>
            <a:rPr lang="zh-TW" sz="2800" b="1" dirty="0" smtClean="0">
              <a:solidFill>
                <a:schemeClr val="tx1"/>
              </a:solidFill>
            </a:rPr>
            <a:t>週</a:t>
          </a:r>
          <a:endParaRPr lang="zh-TW" sz="2800" dirty="0">
            <a:solidFill>
              <a:schemeClr val="tx1"/>
            </a:solidFill>
          </a:endParaRPr>
        </a:p>
      </dgm:t>
    </dgm:pt>
    <dgm:pt modelId="{525C2A11-23D1-49BC-8DF5-B276EE9A9B43}" type="parTrans" cxnId="{5FA97FE3-FBD9-4425-A2FA-82D41494C88A}">
      <dgm:prSet/>
      <dgm:spPr/>
      <dgm:t>
        <a:bodyPr/>
        <a:lstStyle/>
        <a:p>
          <a:endParaRPr lang="zh-TW" altLang="en-US"/>
        </a:p>
      </dgm:t>
    </dgm:pt>
    <dgm:pt modelId="{1B1A1A3B-5069-42C6-B9F1-24AF07A185BE}" type="sibTrans" cxnId="{5FA97FE3-FBD9-4425-A2FA-82D41494C88A}">
      <dgm:prSet/>
      <dgm:spPr/>
      <dgm:t>
        <a:bodyPr/>
        <a:lstStyle/>
        <a:p>
          <a:endParaRPr lang="zh-TW" altLang="en-US" sz="2800"/>
        </a:p>
      </dgm:t>
    </dgm:pt>
    <dgm:pt modelId="{2DB454D4-28DC-4DCA-98E1-D60AE5054CEB}">
      <dgm:prSet custT="1"/>
      <dgm:spPr/>
      <dgm:t>
        <a:bodyPr/>
        <a:lstStyle/>
        <a:p>
          <a:pPr rtl="0"/>
          <a:r>
            <a:rPr lang="en-US" sz="2800" b="1" dirty="0" smtClean="0">
              <a:solidFill>
                <a:schemeClr val="tx1"/>
              </a:solidFill>
            </a:rPr>
            <a:t>9</a:t>
          </a:r>
          <a:r>
            <a:rPr lang="zh-TW" sz="2800" b="1" dirty="0" smtClean="0">
              <a:solidFill>
                <a:schemeClr val="tx1"/>
              </a:solidFill>
            </a:rPr>
            <a:t>外部機關實習</a:t>
          </a:r>
          <a:r>
            <a:rPr lang="en-US" sz="2800" b="1" dirty="0" smtClean="0">
              <a:solidFill>
                <a:schemeClr val="tx1"/>
              </a:solidFill>
            </a:rPr>
            <a:t>5</a:t>
          </a:r>
          <a:r>
            <a:rPr lang="zh-TW" sz="2800" b="1" dirty="0" smtClean="0">
              <a:solidFill>
                <a:schemeClr val="tx1"/>
              </a:solidFill>
            </a:rPr>
            <a:t>週</a:t>
          </a:r>
          <a:endParaRPr lang="zh-TW" sz="2800" dirty="0">
            <a:solidFill>
              <a:schemeClr val="tx1"/>
            </a:solidFill>
          </a:endParaRPr>
        </a:p>
      </dgm:t>
    </dgm:pt>
    <dgm:pt modelId="{1DA3918A-8EF8-4AB9-BB00-751945BF840E}" type="parTrans" cxnId="{1D22962A-61C8-4678-B25C-6446ED605C75}">
      <dgm:prSet/>
      <dgm:spPr/>
      <dgm:t>
        <a:bodyPr/>
        <a:lstStyle/>
        <a:p>
          <a:endParaRPr lang="zh-TW" altLang="en-US"/>
        </a:p>
      </dgm:t>
    </dgm:pt>
    <dgm:pt modelId="{DCD4A1A5-A7CA-4DD8-BC4F-F2CA7CDCB402}" type="sibTrans" cxnId="{1D22962A-61C8-4678-B25C-6446ED605C75}">
      <dgm:prSet/>
      <dgm:spPr/>
      <dgm:t>
        <a:bodyPr/>
        <a:lstStyle/>
        <a:p>
          <a:endParaRPr lang="zh-TW" altLang="en-US" sz="2800"/>
        </a:p>
      </dgm:t>
    </dgm:pt>
    <dgm:pt modelId="{1F1963A1-04D5-410F-A439-662B90E2682B}">
      <dgm:prSet custT="1"/>
      <dgm:spPr/>
      <dgm:t>
        <a:bodyPr/>
        <a:lstStyle/>
        <a:p>
          <a:pPr rtl="0"/>
          <a:r>
            <a:rPr lang="en-US" sz="2800" b="1" dirty="0" smtClean="0"/>
            <a:t>10</a:t>
          </a:r>
          <a:r>
            <a:rPr lang="zh-TW" sz="2800" b="1" dirty="0" smtClean="0"/>
            <a:t>海外實習</a:t>
          </a:r>
          <a:r>
            <a:rPr lang="en-US" sz="2800" b="1" dirty="0" smtClean="0"/>
            <a:t>3</a:t>
          </a:r>
          <a:r>
            <a:rPr lang="zh-TW" sz="2800" b="1" dirty="0" smtClean="0"/>
            <a:t>週</a:t>
          </a:r>
          <a:endParaRPr lang="zh-TW" sz="2800" dirty="0"/>
        </a:p>
      </dgm:t>
    </dgm:pt>
    <dgm:pt modelId="{A3A86E9E-9EEF-4DE6-80C6-ADDAF3E37D34}" type="parTrans" cxnId="{44D27692-CC12-42EE-8387-DF2FF4A0F9D9}">
      <dgm:prSet/>
      <dgm:spPr/>
      <dgm:t>
        <a:bodyPr/>
        <a:lstStyle/>
        <a:p>
          <a:endParaRPr lang="zh-TW" altLang="en-US"/>
        </a:p>
      </dgm:t>
    </dgm:pt>
    <dgm:pt modelId="{007BB491-AB34-46DC-8441-931DF5614AA9}" type="sibTrans" cxnId="{44D27692-CC12-42EE-8387-DF2FF4A0F9D9}">
      <dgm:prSet/>
      <dgm:spPr/>
      <dgm:t>
        <a:bodyPr/>
        <a:lstStyle/>
        <a:p>
          <a:endParaRPr lang="zh-TW" altLang="en-US" sz="2800"/>
        </a:p>
      </dgm:t>
    </dgm:pt>
    <dgm:pt modelId="{F0C90097-8B75-44A3-8466-E9131B299AF1}">
      <dgm:prSet custT="1"/>
      <dgm:spPr/>
      <dgm:t>
        <a:bodyPr/>
        <a:lstStyle/>
        <a:p>
          <a:pPr rtl="0"/>
          <a:r>
            <a:rPr lang="en-US" sz="2800" b="1" dirty="0" smtClean="0"/>
            <a:t>11</a:t>
          </a:r>
          <a:r>
            <a:rPr lang="zh-TW" sz="2800" b="1" dirty="0" smtClean="0"/>
            <a:t>測驗評量</a:t>
          </a:r>
          <a:r>
            <a:rPr lang="zh-TW" altLang="en-US" sz="2800" b="1" dirty="0" smtClean="0"/>
            <a:t>、</a:t>
          </a:r>
          <a:r>
            <a:rPr lang="zh-TW" sz="2800" b="1" dirty="0" smtClean="0"/>
            <a:t>分發</a:t>
          </a:r>
          <a:endParaRPr lang="zh-TW" sz="2800" dirty="0"/>
        </a:p>
      </dgm:t>
    </dgm:pt>
    <dgm:pt modelId="{F27CDA86-86E3-4205-8A61-F667643AADA8}" type="parTrans" cxnId="{72190CDB-620E-4CCA-BC32-89EA812DC2D4}">
      <dgm:prSet/>
      <dgm:spPr/>
      <dgm:t>
        <a:bodyPr/>
        <a:lstStyle/>
        <a:p>
          <a:endParaRPr lang="zh-TW" altLang="en-US"/>
        </a:p>
      </dgm:t>
    </dgm:pt>
    <dgm:pt modelId="{A3DF2565-8746-41B4-99BE-070D60638874}" type="sibTrans" cxnId="{72190CDB-620E-4CCA-BC32-89EA812DC2D4}">
      <dgm:prSet/>
      <dgm:spPr/>
      <dgm:t>
        <a:bodyPr/>
        <a:lstStyle/>
        <a:p>
          <a:endParaRPr lang="zh-TW" altLang="en-US"/>
        </a:p>
      </dgm:t>
    </dgm:pt>
    <dgm:pt modelId="{5076DCE3-3669-46F9-8479-F4B1F0709255}">
      <dgm:prSet custT="1"/>
      <dgm:spPr/>
      <dgm:t>
        <a:bodyPr/>
        <a:lstStyle/>
        <a:p>
          <a:pPr rtl="0"/>
          <a:r>
            <a:rPr lang="en-US" altLang="zh-TW" sz="2800" dirty="0" smtClean="0"/>
            <a:t>12</a:t>
          </a:r>
          <a:r>
            <a:rPr lang="zh-TW" altLang="en-US" sz="2800" dirty="0" smtClean="0"/>
            <a:t>分科訓練</a:t>
          </a:r>
          <a:r>
            <a:rPr lang="en-US" altLang="zh-TW" sz="2800" dirty="0" smtClean="0"/>
            <a:t>18</a:t>
          </a:r>
          <a:r>
            <a:rPr lang="zh-TW" altLang="en-US" sz="2800" dirty="0" smtClean="0"/>
            <a:t>週</a:t>
          </a:r>
          <a:endParaRPr lang="zh-TW" sz="2800" dirty="0"/>
        </a:p>
      </dgm:t>
    </dgm:pt>
    <dgm:pt modelId="{CA6ED8C5-E64A-4BBF-95F5-A29108576A45}" type="parTrans" cxnId="{4B41E0AF-70EE-4E3D-98E3-BC1333A85D16}">
      <dgm:prSet/>
      <dgm:spPr/>
    </dgm:pt>
    <dgm:pt modelId="{EDE77A46-3154-4127-91DD-7FAC587DDF51}" type="sibTrans" cxnId="{4B41E0AF-70EE-4E3D-98E3-BC1333A85D16}">
      <dgm:prSet/>
      <dgm:spPr/>
    </dgm:pt>
    <dgm:pt modelId="{23F48702-C5C2-4E43-8C26-C5113DA09FFA}" type="pres">
      <dgm:prSet presAssocID="{D73C88CB-5B33-480D-ADF2-15AAAADECED3}" presName="Name0" presStyleCnt="0">
        <dgm:presLayoutVars>
          <dgm:dir/>
          <dgm:resizeHandles/>
        </dgm:presLayoutVars>
      </dgm:prSet>
      <dgm:spPr/>
      <dgm:t>
        <a:bodyPr/>
        <a:lstStyle/>
        <a:p>
          <a:endParaRPr lang="zh-TW" altLang="en-US"/>
        </a:p>
      </dgm:t>
    </dgm:pt>
    <dgm:pt modelId="{E0B0524C-1873-4D16-B0B4-DE7A7097C55F}" type="pres">
      <dgm:prSet presAssocID="{B9341C48-AD3D-4CF6-8D09-A47C854FB85C}" presName="compNode" presStyleCnt="0"/>
      <dgm:spPr/>
    </dgm:pt>
    <dgm:pt modelId="{59F67CBA-3C08-4CA8-8B52-BBE536F2FAA5}" type="pres">
      <dgm:prSet presAssocID="{B9341C48-AD3D-4CF6-8D09-A47C854FB85C}" presName="dummyConnPt" presStyleCnt="0"/>
      <dgm:spPr/>
    </dgm:pt>
    <dgm:pt modelId="{4F355AAD-6D29-448E-80C5-8C790D007972}" type="pres">
      <dgm:prSet presAssocID="{B9341C48-AD3D-4CF6-8D09-A47C854FB85C}" presName="node" presStyleLbl="node1" presStyleIdx="0" presStyleCnt="12">
        <dgm:presLayoutVars>
          <dgm:bulletEnabled val="1"/>
        </dgm:presLayoutVars>
      </dgm:prSet>
      <dgm:spPr/>
      <dgm:t>
        <a:bodyPr/>
        <a:lstStyle/>
        <a:p>
          <a:endParaRPr lang="zh-TW" altLang="en-US"/>
        </a:p>
      </dgm:t>
    </dgm:pt>
    <dgm:pt modelId="{E38F77DB-DA5E-4AEA-B78E-4BB7DCA44EF4}" type="pres">
      <dgm:prSet presAssocID="{A5FB5085-3DB5-4FB4-8186-3D04C3B8E87A}" presName="sibTrans" presStyleLbl="bgSibTrans2D1" presStyleIdx="0" presStyleCnt="11"/>
      <dgm:spPr/>
      <dgm:t>
        <a:bodyPr/>
        <a:lstStyle/>
        <a:p>
          <a:endParaRPr lang="zh-TW" altLang="en-US"/>
        </a:p>
      </dgm:t>
    </dgm:pt>
    <dgm:pt modelId="{759A1636-D00D-44E1-A805-905AB31EA030}" type="pres">
      <dgm:prSet presAssocID="{B1EC804C-A4B1-4453-A1F2-F824B19C4288}" presName="compNode" presStyleCnt="0"/>
      <dgm:spPr/>
    </dgm:pt>
    <dgm:pt modelId="{2EA09CE8-D7A1-4B19-88C2-7EC1B398F75A}" type="pres">
      <dgm:prSet presAssocID="{B1EC804C-A4B1-4453-A1F2-F824B19C4288}" presName="dummyConnPt" presStyleCnt="0"/>
      <dgm:spPr/>
    </dgm:pt>
    <dgm:pt modelId="{B1E6210F-8D01-4A60-97AE-6E4C17433DD4}" type="pres">
      <dgm:prSet presAssocID="{B1EC804C-A4B1-4453-A1F2-F824B19C4288}" presName="node" presStyleLbl="node1" presStyleIdx="1" presStyleCnt="12">
        <dgm:presLayoutVars>
          <dgm:bulletEnabled val="1"/>
        </dgm:presLayoutVars>
      </dgm:prSet>
      <dgm:spPr/>
      <dgm:t>
        <a:bodyPr/>
        <a:lstStyle/>
        <a:p>
          <a:endParaRPr lang="zh-TW" altLang="en-US"/>
        </a:p>
      </dgm:t>
    </dgm:pt>
    <dgm:pt modelId="{E4D086A8-6843-45E4-AB85-3DAAF9F662EC}" type="pres">
      <dgm:prSet presAssocID="{A5A352E0-0FE9-4F7B-BFF4-DF88B58ED5E8}" presName="sibTrans" presStyleLbl="bgSibTrans2D1" presStyleIdx="1" presStyleCnt="11"/>
      <dgm:spPr/>
      <dgm:t>
        <a:bodyPr/>
        <a:lstStyle/>
        <a:p>
          <a:endParaRPr lang="zh-TW" altLang="en-US"/>
        </a:p>
      </dgm:t>
    </dgm:pt>
    <dgm:pt modelId="{FCC80AE1-3C21-4DB3-BD0A-6D272EE7F4C9}" type="pres">
      <dgm:prSet presAssocID="{EF85748A-0766-47A0-A174-E92BA82BC25C}" presName="compNode" presStyleCnt="0"/>
      <dgm:spPr/>
    </dgm:pt>
    <dgm:pt modelId="{AAA81706-7595-423B-85E7-FB69FD0A68A8}" type="pres">
      <dgm:prSet presAssocID="{EF85748A-0766-47A0-A174-E92BA82BC25C}" presName="dummyConnPt" presStyleCnt="0"/>
      <dgm:spPr/>
    </dgm:pt>
    <dgm:pt modelId="{2CAEEC57-D08E-4649-955B-A37923D734C4}" type="pres">
      <dgm:prSet presAssocID="{EF85748A-0766-47A0-A174-E92BA82BC25C}" presName="node" presStyleLbl="node1" presStyleIdx="2" presStyleCnt="12">
        <dgm:presLayoutVars>
          <dgm:bulletEnabled val="1"/>
        </dgm:presLayoutVars>
      </dgm:prSet>
      <dgm:spPr/>
      <dgm:t>
        <a:bodyPr/>
        <a:lstStyle/>
        <a:p>
          <a:endParaRPr lang="zh-TW" altLang="en-US"/>
        </a:p>
      </dgm:t>
    </dgm:pt>
    <dgm:pt modelId="{4DF923E5-6DC7-424D-864B-08264D10A39C}" type="pres">
      <dgm:prSet presAssocID="{1C80B5AB-F676-4CD6-9A24-B3996477FD34}" presName="sibTrans" presStyleLbl="bgSibTrans2D1" presStyleIdx="2" presStyleCnt="11"/>
      <dgm:spPr/>
      <dgm:t>
        <a:bodyPr/>
        <a:lstStyle/>
        <a:p>
          <a:endParaRPr lang="zh-TW" altLang="en-US"/>
        </a:p>
      </dgm:t>
    </dgm:pt>
    <dgm:pt modelId="{0D8C7612-7137-4ED9-A6EB-1BF524F74E8D}" type="pres">
      <dgm:prSet presAssocID="{13961EB0-A605-4352-9218-A85FD9D41836}" presName="compNode" presStyleCnt="0"/>
      <dgm:spPr/>
    </dgm:pt>
    <dgm:pt modelId="{4585D687-9246-461F-B220-06A0DF4F3C42}" type="pres">
      <dgm:prSet presAssocID="{13961EB0-A605-4352-9218-A85FD9D41836}" presName="dummyConnPt" presStyleCnt="0"/>
      <dgm:spPr/>
    </dgm:pt>
    <dgm:pt modelId="{9C58BD34-B9AB-450B-8AA3-374CEC0D9CB8}" type="pres">
      <dgm:prSet presAssocID="{13961EB0-A605-4352-9218-A85FD9D41836}" presName="node" presStyleLbl="node1" presStyleIdx="3" presStyleCnt="12">
        <dgm:presLayoutVars>
          <dgm:bulletEnabled val="1"/>
        </dgm:presLayoutVars>
      </dgm:prSet>
      <dgm:spPr/>
      <dgm:t>
        <a:bodyPr/>
        <a:lstStyle/>
        <a:p>
          <a:endParaRPr lang="zh-TW" altLang="en-US"/>
        </a:p>
      </dgm:t>
    </dgm:pt>
    <dgm:pt modelId="{C347F90D-A925-4421-919A-3E957706D72D}" type="pres">
      <dgm:prSet presAssocID="{1EF07458-1662-430D-ABDE-FCD9E2757DB9}" presName="sibTrans" presStyleLbl="bgSibTrans2D1" presStyleIdx="3" presStyleCnt="11"/>
      <dgm:spPr/>
      <dgm:t>
        <a:bodyPr/>
        <a:lstStyle/>
        <a:p>
          <a:endParaRPr lang="zh-TW" altLang="en-US"/>
        </a:p>
      </dgm:t>
    </dgm:pt>
    <dgm:pt modelId="{FB960A98-ED73-4434-A30A-F7367AAE5582}" type="pres">
      <dgm:prSet presAssocID="{C570F249-42B0-4FA9-89B8-1AE26694CD62}" presName="compNode" presStyleCnt="0"/>
      <dgm:spPr/>
    </dgm:pt>
    <dgm:pt modelId="{1BCC044D-65A6-4BE9-B952-4AEDCA8F6F92}" type="pres">
      <dgm:prSet presAssocID="{C570F249-42B0-4FA9-89B8-1AE26694CD62}" presName="dummyConnPt" presStyleCnt="0"/>
      <dgm:spPr/>
    </dgm:pt>
    <dgm:pt modelId="{AFD1137D-2B74-4931-85E8-E4865143FC18}" type="pres">
      <dgm:prSet presAssocID="{C570F249-42B0-4FA9-89B8-1AE26694CD62}" presName="node" presStyleLbl="node1" presStyleIdx="4" presStyleCnt="12">
        <dgm:presLayoutVars>
          <dgm:bulletEnabled val="1"/>
        </dgm:presLayoutVars>
      </dgm:prSet>
      <dgm:spPr/>
      <dgm:t>
        <a:bodyPr/>
        <a:lstStyle/>
        <a:p>
          <a:endParaRPr lang="zh-TW" altLang="en-US"/>
        </a:p>
      </dgm:t>
    </dgm:pt>
    <dgm:pt modelId="{BF3EEEAA-2678-46F2-8187-57661FFBFA76}" type="pres">
      <dgm:prSet presAssocID="{81DD8D45-94E9-4D2E-BE75-3B0C7C8551C3}" presName="sibTrans" presStyleLbl="bgSibTrans2D1" presStyleIdx="4" presStyleCnt="11"/>
      <dgm:spPr/>
      <dgm:t>
        <a:bodyPr/>
        <a:lstStyle/>
        <a:p>
          <a:endParaRPr lang="zh-TW" altLang="en-US"/>
        </a:p>
      </dgm:t>
    </dgm:pt>
    <dgm:pt modelId="{D42FBB5E-C876-485A-9EC4-329DDF293627}" type="pres">
      <dgm:prSet presAssocID="{1931D3F8-1AA1-421A-9EFB-54441F11FE47}" presName="compNode" presStyleCnt="0"/>
      <dgm:spPr/>
    </dgm:pt>
    <dgm:pt modelId="{52B63FB2-4B7E-4D57-9CBD-B290DEB12D0C}" type="pres">
      <dgm:prSet presAssocID="{1931D3F8-1AA1-421A-9EFB-54441F11FE47}" presName="dummyConnPt" presStyleCnt="0"/>
      <dgm:spPr/>
    </dgm:pt>
    <dgm:pt modelId="{F5FBDD3C-3FB2-42C0-9738-A8BB941602CE}" type="pres">
      <dgm:prSet presAssocID="{1931D3F8-1AA1-421A-9EFB-54441F11FE47}" presName="node" presStyleLbl="node1" presStyleIdx="5" presStyleCnt="12">
        <dgm:presLayoutVars>
          <dgm:bulletEnabled val="1"/>
        </dgm:presLayoutVars>
      </dgm:prSet>
      <dgm:spPr/>
      <dgm:t>
        <a:bodyPr/>
        <a:lstStyle/>
        <a:p>
          <a:endParaRPr lang="zh-TW" altLang="en-US"/>
        </a:p>
      </dgm:t>
    </dgm:pt>
    <dgm:pt modelId="{D12BD836-086C-4611-9D6A-2B1F758BEFFB}" type="pres">
      <dgm:prSet presAssocID="{08FEDEB6-530C-45B8-840F-E5F95A90AC24}" presName="sibTrans" presStyleLbl="bgSibTrans2D1" presStyleIdx="5" presStyleCnt="11"/>
      <dgm:spPr/>
      <dgm:t>
        <a:bodyPr/>
        <a:lstStyle/>
        <a:p>
          <a:endParaRPr lang="zh-TW" altLang="en-US"/>
        </a:p>
      </dgm:t>
    </dgm:pt>
    <dgm:pt modelId="{F25CA1ED-996B-460A-B1FD-426047F3E422}" type="pres">
      <dgm:prSet presAssocID="{998FFEF6-4A87-4F01-9053-4CCEC1B14909}" presName="compNode" presStyleCnt="0"/>
      <dgm:spPr/>
    </dgm:pt>
    <dgm:pt modelId="{A7E631C0-0FB2-4406-BBB6-63E909BF6D45}" type="pres">
      <dgm:prSet presAssocID="{998FFEF6-4A87-4F01-9053-4CCEC1B14909}" presName="dummyConnPt" presStyleCnt="0"/>
      <dgm:spPr/>
    </dgm:pt>
    <dgm:pt modelId="{BD6281C0-98BF-4E6E-8A9F-2513C6991332}" type="pres">
      <dgm:prSet presAssocID="{998FFEF6-4A87-4F01-9053-4CCEC1B14909}" presName="node" presStyleLbl="node1" presStyleIdx="6" presStyleCnt="12">
        <dgm:presLayoutVars>
          <dgm:bulletEnabled val="1"/>
        </dgm:presLayoutVars>
      </dgm:prSet>
      <dgm:spPr/>
      <dgm:t>
        <a:bodyPr/>
        <a:lstStyle/>
        <a:p>
          <a:endParaRPr lang="zh-TW" altLang="en-US"/>
        </a:p>
      </dgm:t>
    </dgm:pt>
    <dgm:pt modelId="{109EDCC8-BB6A-4F32-BB65-42AD44A7988C}" type="pres">
      <dgm:prSet presAssocID="{4B601643-F864-4A93-8BA9-15C9EC2F48F9}" presName="sibTrans" presStyleLbl="bgSibTrans2D1" presStyleIdx="6" presStyleCnt="11"/>
      <dgm:spPr/>
      <dgm:t>
        <a:bodyPr/>
        <a:lstStyle/>
        <a:p>
          <a:endParaRPr lang="zh-TW" altLang="en-US"/>
        </a:p>
      </dgm:t>
    </dgm:pt>
    <dgm:pt modelId="{150FE0B1-C364-4AB4-94B7-5EB0D6D23E0E}" type="pres">
      <dgm:prSet presAssocID="{D131923C-02DD-48EA-94FA-46BFB072E1A7}" presName="compNode" presStyleCnt="0"/>
      <dgm:spPr/>
    </dgm:pt>
    <dgm:pt modelId="{6A5314FD-D152-46C9-BBBF-F42233CE8603}" type="pres">
      <dgm:prSet presAssocID="{D131923C-02DD-48EA-94FA-46BFB072E1A7}" presName="dummyConnPt" presStyleCnt="0"/>
      <dgm:spPr/>
    </dgm:pt>
    <dgm:pt modelId="{28E8D528-6E1A-485F-848E-95EA8E2CB033}" type="pres">
      <dgm:prSet presAssocID="{D131923C-02DD-48EA-94FA-46BFB072E1A7}" presName="node" presStyleLbl="node1" presStyleIdx="7" presStyleCnt="12">
        <dgm:presLayoutVars>
          <dgm:bulletEnabled val="1"/>
        </dgm:presLayoutVars>
      </dgm:prSet>
      <dgm:spPr/>
      <dgm:t>
        <a:bodyPr/>
        <a:lstStyle/>
        <a:p>
          <a:endParaRPr lang="zh-TW" altLang="en-US"/>
        </a:p>
      </dgm:t>
    </dgm:pt>
    <dgm:pt modelId="{56F40850-EFFE-4A80-B185-3E0677C95369}" type="pres">
      <dgm:prSet presAssocID="{1B1A1A3B-5069-42C6-B9F1-24AF07A185BE}" presName="sibTrans" presStyleLbl="bgSibTrans2D1" presStyleIdx="7" presStyleCnt="11"/>
      <dgm:spPr/>
      <dgm:t>
        <a:bodyPr/>
        <a:lstStyle/>
        <a:p>
          <a:endParaRPr lang="zh-TW" altLang="en-US"/>
        </a:p>
      </dgm:t>
    </dgm:pt>
    <dgm:pt modelId="{B93D203F-1D40-40CB-B493-402D92EFFC69}" type="pres">
      <dgm:prSet presAssocID="{2DB454D4-28DC-4DCA-98E1-D60AE5054CEB}" presName="compNode" presStyleCnt="0"/>
      <dgm:spPr/>
    </dgm:pt>
    <dgm:pt modelId="{A9128C3E-BEC5-4EE8-856F-C966A00C8E48}" type="pres">
      <dgm:prSet presAssocID="{2DB454D4-28DC-4DCA-98E1-D60AE5054CEB}" presName="dummyConnPt" presStyleCnt="0"/>
      <dgm:spPr/>
    </dgm:pt>
    <dgm:pt modelId="{FEA589CB-C427-40B0-B002-9CFC4720D2D8}" type="pres">
      <dgm:prSet presAssocID="{2DB454D4-28DC-4DCA-98E1-D60AE5054CEB}" presName="node" presStyleLbl="node1" presStyleIdx="8" presStyleCnt="12">
        <dgm:presLayoutVars>
          <dgm:bulletEnabled val="1"/>
        </dgm:presLayoutVars>
      </dgm:prSet>
      <dgm:spPr/>
      <dgm:t>
        <a:bodyPr/>
        <a:lstStyle/>
        <a:p>
          <a:endParaRPr lang="zh-TW" altLang="en-US"/>
        </a:p>
      </dgm:t>
    </dgm:pt>
    <dgm:pt modelId="{FB467AAE-BE7F-4C55-9D87-4ED55CE3CCF0}" type="pres">
      <dgm:prSet presAssocID="{DCD4A1A5-A7CA-4DD8-BC4F-F2CA7CDCB402}" presName="sibTrans" presStyleLbl="bgSibTrans2D1" presStyleIdx="8" presStyleCnt="11"/>
      <dgm:spPr/>
      <dgm:t>
        <a:bodyPr/>
        <a:lstStyle/>
        <a:p>
          <a:endParaRPr lang="zh-TW" altLang="en-US"/>
        </a:p>
      </dgm:t>
    </dgm:pt>
    <dgm:pt modelId="{D7F0178C-72D7-43B9-B73F-A3DAB6860741}" type="pres">
      <dgm:prSet presAssocID="{1F1963A1-04D5-410F-A439-662B90E2682B}" presName="compNode" presStyleCnt="0"/>
      <dgm:spPr/>
    </dgm:pt>
    <dgm:pt modelId="{DA265AD2-F91C-4506-9F75-2738CEA4334D}" type="pres">
      <dgm:prSet presAssocID="{1F1963A1-04D5-410F-A439-662B90E2682B}" presName="dummyConnPt" presStyleCnt="0"/>
      <dgm:spPr/>
    </dgm:pt>
    <dgm:pt modelId="{6B21470F-FEA0-4AC0-B5E1-1CFC5F4BFF61}" type="pres">
      <dgm:prSet presAssocID="{1F1963A1-04D5-410F-A439-662B90E2682B}" presName="node" presStyleLbl="node1" presStyleIdx="9" presStyleCnt="12">
        <dgm:presLayoutVars>
          <dgm:bulletEnabled val="1"/>
        </dgm:presLayoutVars>
      </dgm:prSet>
      <dgm:spPr/>
      <dgm:t>
        <a:bodyPr/>
        <a:lstStyle/>
        <a:p>
          <a:endParaRPr lang="zh-TW" altLang="en-US"/>
        </a:p>
      </dgm:t>
    </dgm:pt>
    <dgm:pt modelId="{B7157693-2480-42D7-B7C6-0CA57879AD4A}" type="pres">
      <dgm:prSet presAssocID="{007BB491-AB34-46DC-8441-931DF5614AA9}" presName="sibTrans" presStyleLbl="bgSibTrans2D1" presStyleIdx="9" presStyleCnt="11"/>
      <dgm:spPr/>
      <dgm:t>
        <a:bodyPr/>
        <a:lstStyle/>
        <a:p>
          <a:endParaRPr lang="zh-TW" altLang="en-US"/>
        </a:p>
      </dgm:t>
    </dgm:pt>
    <dgm:pt modelId="{75877253-9461-4B87-BD47-5AD77FB06FBB}" type="pres">
      <dgm:prSet presAssocID="{F0C90097-8B75-44A3-8466-E9131B299AF1}" presName="compNode" presStyleCnt="0"/>
      <dgm:spPr/>
    </dgm:pt>
    <dgm:pt modelId="{54240E2F-8FBD-4E94-A2B4-9F65A9CF61F2}" type="pres">
      <dgm:prSet presAssocID="{F0C90097-8B75-44A3-8466-E9131B299AF1}" presName="dummyConnPt" presStyleCnt="0"/>
      <dgm:spPr/>
    </dgm:pt>
    <dgm:pt modelId="{44AA0C24-B94C-47B0-9023-5075BB4DD6EC}" type="pres">
      <dgm:prSet presAssocID="{F0C90097-8B75-44A3-8466-E9131B299AF1}" presName="node" presStyleLbl="node1" presStyleIdx="10" presStyleCnt="12">
        <dgm:presLayoutVars>
          <dgm:bulletEnabled val="1"/>
        </dgm:presLayoutVars>
      </dgm:prSet>
      <dgm:spPr/>
      <dgm:t>
        <a:bodyPr/>
        <a:lstStyle/>
        <a:p>
          <a:endParaRPr lang="zh-TW" altLang="en-US"/>
        </a:p>
      </dgm:t>
    </dgm:pt>
    <dgm:pt modelId="{AADA8E5F-7751-4282-A38C-0C7716F9F083}" type="pres">
      <dgm:prSet presAssocID="{A3DF2565-8746-41B4-99BE-070D60638874}" presName="sibTrans" presStyleLbl="bgSibTrans2D1" presStyleIdx="10" presStyleCnt="11"/>
      <dgm:spPr/>
      <dgm:t>
        <a:bodyPr/>
        <a:lstStyle/>
        <a:p>
          <a:endParaRPr lang="zh-TW" altLang="en-US"/>
        </a:p>
      </dgm:t>
    </dgm:pt>
    <dgm:pt modelId="{8C85EBEB-B600-4D25-91F1-E4C5884BC9E9}" type="pres">
      <dgm:prSet presAssocID="{5076DCE3-3669-46F9-8479-F4B1F0709255}" presName="compNode" presStyleCnt="0"/>
      <dgm:spPr/>
    </dgm:pt>
    <dgm:pt modelId="{F5FF8501-20F6-431C-85BA-47AFD030A706}" type="pres">
      <dgm:prSet presAssocID="{5076DCE3-3669-46F9-8479-F4B1F0709255}" presName="dummyConnPt" presStyleCnt="0"/>
      <dgm:spPr/>
    </dgm:pt>
    <dgm:pt modelId="{7048E99F-8B7C-4CED-8752-291CC5988074}" type="pres">
      <dgm:prSet presAssocID="{5076DCE3-3669-46F9-8479-F4B1F0709255}" presName="node" presStyleLbl="node1" presStyleIdx="11" presStyleCnt="12">
        <dgm:presLayoutVars>
          <dgm:bulletEnabled val="1"/>
        </dgm:presLayoutVars>
      </dgm:prSet>
      <dgm:spPr/>
      <dgm:t>
        <a:bodyPr/>
        <a:lstStyle/>
        <a:p>
          <a:endParaRPr lang="zh-TW" altLang="en-US"/>
        </a:p>
      </dgm:t>
    </dgm:pt>
  </dgm:ptLst>
  <dgm:cxnLst>
    <dgm:cxn modelId="{F3606986-C2D5-438A-801D-32749E0514C6}" type="presOf" srcId="{1B1A1A3B-5069-42C6-B9F1-24AF07A185BE}" destId="{56F40850-EFFE-4A80-B185-3E0677C95369}" srcOrd="0" destOrd="0" presId="urn:microsoft.com/office/officeart/2005/8/layout/bProcess4"/>
    <dgm:cxn modelId="{3A40CA58-F308-466F-9768-05794B83E025}" srcId="{D73C88CB-5B33-480D-ADF2-15AAAADECED3}" destId="{13961EB0-A605-4352-9218-A85FD9D41836}" srcOrd="3" destOrd="0" parTransId="{C8E66A0A-0C76-4997-8578-AD815263D757}" sibTransId="{1EF07458-1662-430D-ABDE-FCD9E2757DB9}"/>
    <dgm:cxn modelId="{0AEE5996-4226-4B39-ACB3-53FE6A29C836}" type="presOf" srcId="{1EF07458-1662-430D-ABDE-FCD9E2757DB9}" destId="{C347F90D-A925-4421-919A-3E957706D72D}" srcOrd="0" destOrd="0" presId="urn:microsoft.com/office/officeart/2005/8/layout/bProcess4"/>
    <dgm:cxn modelId="{52CF6E42-A448-49AE-ADEF-0AF33DC56449}" type="presOf" srcId="{1F1963A1-04D5-410F-A439-662B90E2682B}" destId="{6B21470F-FEA0-4AC0-B5E1-1CFC5F4BFF61}" srcOrd="0" destOrd="0" presId="urn:microsoft.com/office/officeart/2005/8/layout/bProcess4"/>
    <dgm:cxn modelId="{CBE6D6CA-DA62-4FD8-B2AA-4E1605E591DB}" type="presOf" srcId="{EF85748A-0766-47A0-A174-E92BA82BC25C}" destId="{2CAEEC57-D08E-4649-955B-A37923D734C4}" srcOrd="0" destOrd="0" presId="urn:microsoft.com/office/officeart/2005/8/layout/bProcess4"/>
    <dgm:cxn modelId="{8178EEFF-CB5F-4F7E-A847-3F6FBF424DBE}" type="presOf" srcId="{A5A352E0-0FE9-4F7B-BFF4-DF88B58ED5E8}" destId="{E4D086A8-6843-45E4-AB85-3DAAF9F662EC}" srcOrd="0" destOrd="0" presId="urn:microsoft.com/office/officeart/2005/8/layout/bProcess4"/>
    <dgm:cxn modelId="{5FA97FE3-FBD9-4425-A2FA-82D41494C88A}" srcId="{D73C88CB-5B33-480D-ADF2-15AAAADECED3}" destId="{D131923C-02DD-48EA-94FA-46BFB072E1A7}" srcOrd="7" destOrd="0" parTransId="{525C2A11-23D1-49BC-8DF5-B276EE9A9B43}" sibTransId="{1B1A1A3B-5069-42C6-B9F1-24AF07A185BE}"/>
    <dgm:cxn modelId="{82BE93B3-FB37-4095-8448-31E0D8DBCD79}" type="presOf" srcId="{D73C88CB-5B33-480D-ADF2-15AAAADECED3}" destId="{23F48702-C5C2-4E43-8C26-C5113DA09FFA}" srcOrd="0" destOrd="0" presId="urn:microsoft.com/office/officeart/2005/8/layout/bProcess4"/>
    <dgm:cxn modelId="{4FC7154F-2FE3-4129-88F7-5C21EC9A35AB}" type="presOf" srcId="{A3DF2565-8746-41B4-99BE-070D60638874}" destId="{AADA8E5F-7751-4282-A38C-0C7716F9F083}" srcOrd="0" destOrd="0" presId="urn:microsoft.com/office/officeart/2005/8/layout/bProcess4"/>
    <dgm:cxn modelId="{E18BB006-FE30-4B92-9B40-5F0D02FDF156}" type="presOf" srcId="{DCD4A1A5-A7CA-4DD8-BC4F-F2CA7CDCB402}" destId="{FB467AAE-BE7F-4C55-9D87-4ED55CE3CCF0}" srcOrd="0" destOrd="0" presId="urn:microsoft.com/office/officeart/2005/8/layout/bProcess4"/>
    <dgm:cxn modelId="{706F9D45-087C-4B25-B241-19A540281259}" type="presOf" srcId="{F0C90097-8B75-44A3-8466-E9131B299AF1}" destId="{44AA0C24-B94C-47B0-9023-5075BB4DD6EC}" srcOrd="0" destOrd="0" presId="urn:microsoft.com/office/officeart/2005/8/layout/bProcess4"/>
    <dgm:cxn modelId="{F88C8D62-2AFA-4FD5-87B6-7F684E60D822}" type="presOf" srcId="{D131923C-02DD-48EA-94FA-46BFB072E1A7}" destId="{28E8D528-6E1A-485F-848E-95EA8E2CB033}" srcOrd="0" destOrd="0" presId="urn:microsoft.com/office/officeart/2005/8/layout/bProcess4"/>
    <dgm:cxn modelId="{A0954649-BA51-49C6-89D6-1A7E43C04660}" type="presOf" srcId="{1C80B5AB-F676-4CD6-9A24-B3996477FD34}" destId="{4DF923E5-6DC7-424D-864B-08264D10A39C}" srcOrd="0" destOrd="0" presId="urn:microsoft.com/office/officeart/2005/8/layout/bProcess4"/>
    <dgm:cxn modelId="{55F7FF8A-2ECF-4D16-ABB1-EDB9F2853EE0}" type="presOf" srcId="{B9341C48-AD3D-4CF6-8D09-A47C854FB85C}" destId="{4F355AAD-6D29-448E-80C5-8C790D007972}" srcOrd="0" destOrd="0" presId="urn:microsoft.com/office/officeart/2005/8/layout/bProcess4"/>
    <dgm:cxn modelId="{7356D25D-C7DE-423D-A176-F5F82A197F50}" type="presOf" srcId="{A5FB5085-3DB5-4FB4-8186-3D04C3B8E87A}" destId="{E38F77DB-DA5E-4AEA-B78E-4BB7DCA44EF4}" srcOrd="0" destOrd="0" presId="urn:microsoft.com/office/officeart/2005/8/layout/bProcess4"/>
    <dgm:cxn modelId="{06E07792-FC55-4D7B-B41B-29471298E064}" type="presOf" srcId="{08FEDEB6-530C-45B8-840F-E5F95A90AC24}" destId="{D12BD836-086C-4611-9D6A-2B1F758BEFFB}" srcOrd="0" destOrd="0" presId="urn:microsoft.com/office/officeart/2005/8/layout/bProcess4"/>
    <dgm:cxn modelId="{6EB148CB-C593-4881-A0F0-657997972372}" srcId="{D73C88CB-5B33-480D-ADF2-15AAAADECED3}" destId="{1931D3F8-1AA1-421A-9EFB-54441F11FE47}" srcOrd="5" destOrd="0" parTransId="{C0F5AEDE-978B-4BE8-A78D-2C0F8E2BC653}" sibTransId="{08FEDEB6-530C-45B8-840F-E5F95A90AC24}"/>
    <dgm:cxn modelId="{7C32DB80-8B45-4F3E-953D-DC48C9345B77}" srcId="{D73C88CB-5B33-480D-ADF2-15AAAADECED3}" destId="{EF85748A-0766-47A0-A174-E92BA82BC25C}" srcOrd="2" destOrd="0" parTransId="{67138C8A-479A-4ED1-A81E-EDB429050FD6}" sibTransId="{1C80B5AB-F676-4CD6-9A24-B3996477FD34}"/>
    <dgm:cxn modelId="{DEEC80F4-A92C-4301-AC6D-316BB25825FC}" type="presOf" srcId="{C570F249-42B0-4FA9-89B8-1AE26694CD62}" destId="{AFD1137D-2B74-4931-85E8-E4865143FC18}" srcOrd="0" destOrd="0" presId="urn:microsoft.com/office/officeart/2005/8/layout/bProcess4"/>
    <dgm:cxn modelId="{84F0572F-8A65-45CD-B251-DCBABE36AD71}" type="presOf" srcId="{4B601643-F864-4A93-8BA9-15C9EC2F48F9}" destId="{109EDCC8-BB6A-4F32-BB65-42AD44A7988C}" srcOrd="0" destOrd="0" presId="urn:microsoft.com/office/officeart/2005/8/layout/bProcess4"/>
    <dgm:cxn modelId="{ECA9DABE-01BE-4158-9447-B2E681D468FD}" type="presOf" srcId="{2DB454D4-28DC-4DCA-98E1-D60AE5054CEB}" destId="{FEA589CB-C427-40B0-B002-9CFC4720D2D8}" srcOrd="0" destOrd="0" presId="urn:microsoft.com/office/officeart/2005/8/layout/bProcess4"/>
    <dgm:cxn modelId="{EFFD3BE8-6673-4C52-97B8-C6D2894826AE}" srcId="{D73C88CB-5B33-480D-ADF2-15AAAADECED3}" destId="{998FFEF6-4A87-4F01-9053-4CCEC1B14909}" srcOrd="6" destOrd="0" parTransId="{895D997C-EA65-46AD-AD12-1D45C6E8B542}" sibTransId="{4B601643-F864-4A93-8BA9-15C9EC2F48F9}"/>
    <dgm:cxn modelId="{96A29FBD-9B41-44F4-8F71-EDCF7363BE8A}" srcId="{D73C88CB-5B33-480D-ADF2-15AAAADECED3}" destId="{C570F249-42B0-4FA9-89B8-1AE26694CD62}" srcOrd="4" destOrd="0" parTransId="{1BBC071B-4872-4049-8BBA-0F9E8ABB675D}" sibTransId="{81DD8D45-94E9-4D2E-BE75-3B0C7C8551C3}"/>
    <dgm:cxn modelId="{ED26DEAD-3B70-4D66-B5A3-5E5A2BE55D64}" type="presOf" srcId="{13961EB0-A605-4352-9218-A85FD9D41836}" destId="{9C58BD34-B9AB-450B-8AA3-374CEC0D9CB8}" srcOrd="0" destOrd="0" presId="urn:microsoft.com/office/officeart/2005/8/layout/bProcess4"/>
    <dgm:cxn modelId="{44D27692-CC12-42EE-8387-DF2FF4A0F9D9}" srcId="{D73C88CB-5B33-480D-ADF2-15AAAADECED3}" destId="{1F1963A1-04D5-410F-A439-662B90E2682B}" srcOrd="9" destOrd="0" parTransId="{A3A86E9E-9EEF-4DE6-80C6-ADDAF3E37D34}" sibTransId="{007BB491-AB34-46DC-8441-931DF5614AA9}"/>
    <dgm:cxn modelId="{1D22962A-61C8-4678-B25C-6446ED605C75}" srcId="{D73C88CB-5B33-480D-ADF2-15AAAADECED3}" destId="{2DB454D4-28DC-4DCA-98E1-D60AE5054CEB}" srcOrd="8" destOrd="0" parTransId="{1DA3918A-8EF8-4AB9-BB00-751945BF840E}" sibTransId="{DCD4A1A5-A7CA-4DD8-BC4F-F2CA7CDCB402}"/>
    <dgm:cxn modelId="{C46A802B-D72E-45B5-9CB7-CC22B2DAAEB5}" type="presOf" srcId="{B1EC804C-A4B1-4453-A1F2-F824B19C4288}" destId="{B1E6210F-8D01-4A60-97AE-6E4C17433DD4}" srcOrd="0" destOrd="0" presId="urn:microsoft.com/office/officeart/2005/8/layout/bProcess4"/>
    <dgm:cxn modelId="{72190CDB-620E-4CCA-BC32-89EA812DC2D4}" srcId="{D73C88CB-5B33-480D-ADF2-15AAAADECED3}" destId="{F0C90097-8B75-44A3-8466-E9131B299AF1}" srcOrd="10" destOrd="0" parTransId="{F27CDA86-86E3-4205-8A61-F667643AADA8}" sibTransId="{A3DF2565-8746-41B4-99BE-070D60638874}"/>
    <dgm:cxn modelId="{04E8F443-2CEB-45FD-B01D-608856B56165}" type="presOf" srcId="{1931D3F8-1AA1-421A-9EFB-54441F11FE47}" destId="{F5FBDD3C-3FB2-42C0-9738-A8BB941602CE}" srcOrd="0" destOrd="0" presId="urn:microsoft.com/office/officeart/2005/8/layout/bProcess4"/>
    <dgm:cxn modelId="{8304E64C-40EA-4CE0-9A68-02C9961DF1FB}" type="presOf" srcId="{5076DCE3-3669-46F9-8479-F4B1F0709255}" destId="{7048E99F-8B7C-4CED-8752-291CC5988074}" srcOrd="0" destOrd="0" presId="urn:microsoft.com/office/officeart/2005/8/layout/bProcess4"/>
    <dgm:cxn modelId="{667CCFFD-8771-4286-83F8-FF6A1ADC2152}" srcId="{D73C88CB-5B33-480D-ADF2-15AAAADECED3}" destId="{B9341C48-AD3D-4CF6-8D09-A47C854FB85C}" srcOrd="0" destOrd="0" parTransId="{68EAC679-9DCA-40F7-A472-6D5868F8EF41}" sibTransId="{A5FB5085-3DB5-4FB4-8186-3D04C3B8E87A}"/>
    <dgm:cxn modelId="{61C05373-81C6-46A0-873A-47280E47B359}" type="presOf" srcId="{81DD8D45-94E9-4D2E-BE75-3B0C7C8551C3}" destId="{BF3EEEAA-2678-46F2-8187-57661FFBFA76}" srcOrd="0" destOrd="0" presId="urn:microsoft.com/office/officeart/2005/8/layout/bProcess4"/>
    <dgm:cxn modelId="{8E7B05B9-3D7F-4CB8-9B35-7103BD3206CB}" srcId="{D73C88CB-5B33-480D-ADF2-15AAAADECED3}" destId="{B1EC804C-A4B1-4453-A1F2-F824B19C4288}" srcOrd="1" destOrd="0" parTransId="{D1ED918C-4B41-4CBE-A1FB-30344FB5F2BB}" sibTransId="{A5A352E0-0FE9-4F7B-BFF4-DF88B58ED5E8}"/>
    <dgm:cxn modelId="{E62AFC6C-43E8-4F7E-9044-3098525B139F}" type="presOf" srcId="{998FFEF6-4A87-4F01-9053-4CCEC1B14909}" destId="{BD6281C0-98BF-4E6E-8A9F-2513C6991332}" srcOrd="0" destOrd="0" presId="urn:microsoft.com/office/officeart/2005/8/layout/bProcess4"/>
    <dgm:cxn modelId="{C65FBF95-1320-4E2E-8E4B-D3F5DB553F16}" type="presOf" srcId="{007BB491-AB34-46DC-8441-931DF5614AA9}" destId="{B7157693-2480-42D7-B7C6-0CA57879AD4A}" srcOrd="0" destOrd="0" presId="urn:microsoft.com/office/officeart/2005/8/layout/bProcess4"/>
    <dgm:cxn modelId="{4B41E0AF-70EE-4E3D-98E3-BC1333A85D16}" srcId="{D73C88CB-5B33-480D-ADF2-15AAAADECED3}" destId="{5076DCE3-3669-46F9-8479-F4B1F0709255}" srcOrd="11" destOrd="0" parTransId="{CA6ED8C5-E64A-4BBF-95F5-A29108576A45}" sibTransId="{EDE77A46-3154-4127-91DD-7FAC587DDF51}"/>
    <dgm:cxn modelId="{0756860D-A898-4D2B-BD28-C6EE73530A30}" type="presParOf" srcId="{23F48702-C5C2-4E43-8C26-C5113DA09FFA}" destId="{E0B0524C-1873-4D16-B0B4-DE7A7097C55F}" srcOrd="0" destOrd="0" presId="urn:microsoft.com/office/officeart/2005/8/layout/bProcess4"/>
    <dgm:cxn modelId="{EEEB4F85-380B-44E0-9985-15EA811FF1B3}" type="presParOf" srcId="{E0B0524C-1873-4D16-B0B4-DE7A7097C55F}" destId="{59F67CBA-3C08-4CA8-8B52-BBE536F2FAA5}" srcOrd="0" destOrd="0" presId="urn:microsoft.com/office/officeart/2005/8/layout/bProcess4"/>
    <dgm:cxn modelId="{5D3E020D-8C2B-4873-92B1-EDED73E87AB2}" type="presParOf" srcId="{E0B0524C-1873-4D16-B0B4-DE7A7097C55F}" destId="{4F355AAD-6D29-448E-80C5-8C790D007972}" srcOrd="1" destOrd="0" presId="urn:microsoft.com/office/officeart/2005/8/layout/bProcess4"/>
    <dgm:cxn modelId="{6A680D3F-A30D-4BF3-83F8-FBF8D2FFBFD4}" type="presParOf" srcId="{23F48702-C5C2-4E43-8C26-C5113DA09FFA}" destId="{E38F77DB-DA5E-4AEA-B78E-4BB7DCA44EF4}" srcOrd="1" destOrd="0" presId="urn:microsoft.com/office/officeart/2005/8/layout/bProcess4"/>
    <dgm:cxn modelId="{E8C0AF5F-AA69-4F34-BCB3-623EC081DE25}" type="presParOf" srcId="{23F48702-C5C2-4E43-8C26-C5113DA09FFA}" destId="{759A1636-D00D-44E1-A805-905AB31EA030}" srcOrd="2" destOrd="0" presId="urn:microsoft.com/office/officeart/2005/8/layout/bProcess4"/>
    <dgm:cxn modelId="{74678D78-2152-4BEC-BD59-372C9AB8AD30}" type="presParOf" srcId="{759A1636-D00D-44E1-A805-905AB31EA030}" destId="{2EA09CE8-D7A1-4B19-88C2-7EC1B398F75A}" srcOrd="0" destOrd="0" presId="urn:microsoft.com/office/officeart/2005/8/layout/bProcess4"/>
    <dgm:cxn modelId="{D8D6A975-F307-4437-86C9-D780C309D7E6}" type="presParOf" srcId="{759A1636-D00D-44E1-A805-905AB31EA030}" destId="{B1E6210F-8D01-4A60-97AE-6E4C17433DD4}" srcOrd="1" destOrd="0" presId="urn:microsoft.com/office/officeart/2005/8/layout/bProcess4"/>
    <dgm:cxn modelId="{737E5766-CB48-41EC-A6B9-F3FB857C7845}" type="presParOf" srcId="{23F48702-C5C2-4E43-8C26-C5113DA09FFA}" destId="{E4D086A8-6843-45E4-AB85-3DAAF9F662EC}" srcOrd="3" destOrd="0" presId="urn:microsoft.com/office/officeart/2005/8/layout/bProcess4"/>
    <dgm:cxn modelId="{95D8FCDD-8E3E-405E-9481-546518940900}" type="presParOf" srcId="{23F48702-C5C2-4E43-8C26-C5113DA09FFA}" destId="{FCC80AE1-3C21-4DB3-BD0A-6D272EE7F4C9}" srcOrd="4" destOrd="0" presId="urn:microsoft.com/office/officeart/2005/8/layout/bProcess4"/>
    <dgm:cxn modelId="{E9EA71DE-5F3D-430A-922E-901B9F8FD85E}" type="presParOf" srcId="{FCC80AE1-3C21-4DB3-BD0A-6D272EE7F4C9}" destId="{AAA81706-7595-423B-85E7-FB69FD0A68A8}" srcOrd="0" destOrd="0" presId="urn:microsoft.com/office/officeart/2005/8/layout/bProcess4"/>
    <dgm:cxn modelId="{219976E5-24CA-47FA-BD1A-51D731C499CF}" type="presParOf" srcId="{FCC80AE1-3C21-4DB3-BD0A-6D272EE7F4C9}" destId="{2CAEEC57-D08E-4649-955B-A37923D734C4}" srcOrd="1" destOrd="0" presId="urn:microsoft.com/office/officeart/2005/8/layout/bProcess4"/>
    <dgm:cxn modelId="{F4C6A79C-8CB6-49C7-9BF9-205AEA7DDB26}" type="presParOf" srcId="{23F48702-C5C2-4E43-8C26-C5113DA09FFA}" destId="{4DF923E5-6DC7-424D-864B-08264D10A39C}" srcOrd="5" destOrd="0" presId="urn:microsoft.com/office/officeart/2005/8/layout/bProcess4"/>
    <dgm:cxn modelId="{7A66A9D0-8DC3-48EB-ABC2-389378C41046}" type="presParOf" srcId="{23F48702-C5C2-4E43-8C26-C5113DA09FFA}" destId="{0D8C7612-7137-4ED9-A6EB-1BF524F74E8D}" srcOrd="6" destOrd="0" presId="urn:microsoft.com/office/officeart/2005/8/layout/bProcess4"/>
    <dgm:cxn modelId="{BDB9F3D5-C727-46CB-AE91-A9F615D48C7E}" type="presParOf" srcId="{0D8C7612-7137-4ED9-A6EB-1BF524F74E8D}" destId="{4585D687-9246-461F-B220-06A0DF4F3C42}" srcOrd="0" destOrd="0" presId="urn:microsoft.com/office/officeart/2005/8/layout/bProcess4"/>
    <dgm:cxn modelId="{C2DD5438-CD10-4362-9AA0-3564E5752374}" type="presParOf" srcId="{0D8C7612-7137-4ED9-A6EB-1BF524F74E8D}" destId="{9C58BD34-B9AB-450B-8AA3-374CEC0D9CB8}" srcOrd="1" destOrd="0" presId="urn:microsoft.com/office/officeart/2005/8/layout/bProcess4"/>
    <dgm:cxn modelId="{66D0A4C4-040C-4A18-B585-703494DA8A34}" type="presParOf" srcId="{23F48702-C5C2-4E43-8C26-C5113DA09FFA}" destId="{C347F90D-A925-4421-919A-3E957706D72D}" srcOrd="7" destOrd="0" presId="urn:microsoft.com/office/officeart/2005/8/layout/bProcess4"/>
    <dgm:cxn modelId="{4AD433E4-51AE-4893-98E7-CE74DEFC4A5F}" type="presParOf" srcId="{23F48702-C5C2-4E43-8C26-C5113DA09FFA}" destId="{FB960A98-ED73-4434-A30A-F7367AAE5582}" srcOrd="8" destOrd="0" presId="urn:microsoft.com/office/officeart/2005/8/layout/bProcess4"/>
    <dgm:cxn modelId="{24F70938-5C2B-406E-BC30-42B4C2A2A1CA}" type="presParOf" srcId="{FB960A98-ED73-4434-A30A-F7367AAE5582}" destId="{1BCC044D-65A6-4BE9-B952-4AEDCA8F6F92}" srcOrd="0" destOrd="0" presId="urn:microsoft.com/office/officeart/2005/8/layout/bProcess4"/>
    <dgm:cxn modelId="{5BF7E10C-FB4D-43F7-9966-4B6FE7BF4093}" type="presParOf" srcId="{FB960A98-ED73-4434-A30A-F7367AAE5582}" destId="{AFD1137D-2B74-4931-85E8-E4865143FC18}" srcOrd="1" destOrd="0" presId="urn:microsoft.com/office/officeart/2005/8/layout/bProcess4"/>
    <dgm:cxn modelId="{05F3C5BD-0870-4707-8CDF-04E65E466EFD}" type="presParOf" srcId="{23F48702-C5C2-4E43-8C26-C5113DA09FFA}" destId="{BF3EEEAA-2678-46F2-8187-57661FFBFA76}" srcOrd="9" destOrd="0" presId="urn:microsoft.com/office/officeart/2005/8/layout/bProcess4"/>
    <dgm:cxn modelId="{21C1601A-8023-4589-A01F-FE3E6560E216}" type="presParOf" srcId="{23F48702-C5C2-4E43-8C26-C5113DA09FFA}" destId="{D42FBB5E-C876-485A-9EC4-329DDF293627}" srcOrd="10" destOrd="0" presId="urn:microsoft.com/office/officeart/2005/8/layout/bProcess4"/>
    <dgm:cxn modelId="{6B69DB40-FE9E-49D0-8644-66BDDE8D7FF4}" type="presParOf" srcId="{D42FBB5E-C876-485A-9EC4-329DDF293627}" destId="{52B63FB2-4B7E-4D57-9CBD-B290DEB12D0C}" srcOrd="0" destOrd="0" presId="urn:microsoft.com/office/officeart/2005/8/layout/bProcess4"/>
    <dgm:cxn modelId="{EA510794-C14F-454D-AC45-B4A6058DE638}" type="presParOf" srcId="{D42FBB5E-C876-485A-9EC4-329DDF293627}" destId="{F5FBDD3C-3FB2-42C0-9738-A8BB941602CE}" srcOrd="1" destOrd="0" presId="urn:microsoft.com/office/officeart/2005/8/layout/bProcess4"/>
    <dgm:cxn modelId="{B32E8EC4-260A-48FE-8193-F63FD426A980}" type="presParOf" srcId="{23F48702-C5C2-4E43-8C26-C5113DA09FFA}" destId="{D12BD836-086C-4611-9D6A-2B1F758BEFFB}" srcOrd="11" destOrd="0" presId="urn:microsoft.com/office/officeart/2005/8/layout/bProcess4"/>
    <dgm:cxn modelId="{94A7419C-D18A-4D66-9C3A-D0EA9E5667D3}" type="presParOf" srcId="{23F48702-C5C2-4E43-8C26-C5113DA09FFA}" destId="{F25CA1ED-996B-460A-B1FD-426047F3E422}" srcOrd="12" destOrd="0" presId="urn:microsoft.com/office/officeart/2005/8/layout/bProcess4"/>
    <dgm:cxn modelId="{D3AB2FD1-56A4-4F9A-8E8D-4D3AC1586C19}" type="presParOf" srcId="{F25CA1ED-996B-460A-B1FD-426047F3E422}" destId="{A7E631C0-0FB2-4406-BBB6-63E909BF6D45}" srcOrd="0" destOrd="0" presId="urn:microsoft.com/office/officeart/2005/8/layout/bProcess4"/>
    <dgm:cxn modelId="{FCF74A0A-E412-4701-83D9-F941A0D7B92E}" type="presParOf" srcId="{F25CA1ED-996B-460A-B1FD-426047F3E422}" destId="{BD6281C0-98BF-4E6E-8A9F-2513C6991332}" srcOrd="1" destOrd="0" presId="urn:microsoft.com/office/officeart/2005/8/layout/bProcess4"/>
    <dgm:cxn modelId="{B7DA96F0-AB6C-48B4-882E-C82F7101AAB4}" type="presParOf" srcId="{23F48702-C5C2-4E43-8C26-C5113DA09FFA}" destId="{109EDCC8-BB6A-4F32-BB65-42AD44A7988C}" srcOrd="13" destOrd="0" presId="urn:microsoft.com/office/officeart/2005/8/layout/bProcess4"/>
    <dgm:cxn modelId="{58537953-DD17-4298-8224-2356F286C72A}" type="presParOf" srcId="{23F48702-C5C2-4E43-8C26-C5113DA09FFA}" destId="{150FE0B1-C364-4AB4-94B7-5EB0D6D23E0E}" srcOrd="14" destOrd="0" presId="urn:microsoft.com/office/officeart/2005/8/layout/bProcess4"/>
    <dgm:cxn modelId="{A1FACEFD-42AF-42B8-AEA9-7B702A24184D}" type="presParOf" srcId="{150FE0B1-C364-4AB4-94B7-5EB0D6D23E0E}" destId="{6A5314FD-D152-46C9-BBBF-F42233CE8603}" srcOrd="0" destOrd="0" presId="urn:microsoft.com/office/officeart/2005/8/layout/bProcess4"/>
    <dgm:cxn modelId="{D6B250C7-C103-47FA-9840-8AD31933EF91}" type="presParOf" srcId="{150FE0B1-C364-4AB4-94B7-5EB0D6D23E0E}" destId="{28E8D528-6E1A-485F-848E-95EA8E2CB033}" srcOrd="1" destOrd="0" presId="urn:microsoft.com/office/officeart/2005/8/layout/bProcess4"/>
    <dgm:cxn modelId="{AF98DE22-CF70-4DD8-BDF1-3ED94F91F0DB}" type="presParOf" srcId="{23F48702-C5C2-4E43-8C26-C5113DA09FFA}" destId="{56F40850-EFFE-4A80-B185-3E0677C95369}" srcOrd="15" destOrd="0" presId="urn:microsoft.com/office/officeart/2005/8/layout/bProcess4"/>
    <dgm:cxn modelId="{4B320AD0-E656-4B52-A259-83A3930B6D64}" type="presParOf" srcId="{23F48702-C5C2-4E43-8C26-C5113DA09FFA}" destId="{B93D203F-1D40-40CB-B493-402D92EFFC69}" srcOrd="16" destOrd="0" presId="urn:microsoft.com/office/officeart/2005/8/layout/bProcess4"/>
    <dgm:cxn modelId="{411F0231-88B6-40B1-840E-896B8216FECE}" type="presParOf" srcId="{B93D203F-1D40-40CB-B493-402D92EFFC69}" destId="{A9128C3E-BEC5-4EE8-856F-C966A00C8E48}" srcOrd="0" destOrd="0" presId="urn:microsoft.com/office/officeart/2005/8/layout/bProcess4"/>
    <dgm:cxn modelId="{2C499FF8-5056-44B8-B223-104B26A54068}" type="presParOf" srcId="{B93D203F-1D40-40CB-B493-402D92EFFC69}" destId="{FEA589CB-C427-40B0-B002-9CFC4720D2D8}" srcOrd="1" destOrd="0" presId="urn:microsoft.com/office/officeart/2005/8/layout/bProcess4"/>
    <dgm:cxn modelId="{8380C6B2-AE96-44A9-A071-EA7C77845861}" type="presParOf" srcId="{23F48702-C5C2-4E43-8C26-C5113DA09FFA}" destId="{FB467AAE-BE7F-4C55-9D87-4ED55CE3CCF0}" srcOrd="17" destOrd="0" presId="urn:microsoft.com/office/officeart/2005/8/layout/bProcess4"/>
    <dgm:cxn modelId="{860BB908-6657-4D9B-93D6-B167F24ADD46}" type="presParOf" srcId="{23F48702-C5C2-4E43-8C26-C5113DA09FFA}" destId="{D7F0178C-72D7-43B9-B73F-A3DAB6860741}" srcOrd="18" destOrd="0" presId="urn:microsoft.com/office/officeart/2005/8/layout/bProcess4"/>
    <dgm:cxn modelId="{594EAE78-5FBA-4056-AC09-CC5DF39AE5E6}" type="presParOf" srcId="{D7F0178C-72D7-43B9-B73F-A3DAB6860741}" destId="{DA265AD2-F91C-4506-9F75-2738CEA4334D}" srcOrd="0" destOrd="0" presId="urn:microsoft.com/office/officeart/2005/8/layout/bProcess4"/>
    <dgm:cxn modelId="{39586A58-4AED-41A8-94DE-C3E7B5045C33}" type="presParOf" srcId="{D7F0178C-72D7-43B9-B73F-A3DAB6860741}" destId="{6B21470F-FEA0-4AC0-B5E1-1CFC5F4BFF61}" srcOrd="1" destOrd="0" presId="urn:microsoft.com/office/officeart/2005/8/layout/bProcess4"/>
    <dgm:cxn modelId="{6243D343-4D18-4768-90C5-6ADFDF679960}" type="presParOf" srcId="{23F48702-C5C2-4E43-8C26-C5113DA09FFA}" destId="{B7157693-2480-42D7-B7C6-0CA57879AD4A}" srcOrd="19" destOrd="0" presId="urn:microsoft.com/office/officeart/2005/8/layout/bProcess4"/>
    <dgm:cxn modelId="{EE43075C-8327-47B0-9095-D62E8E205860}" type="presParOf" srcId="{23F48702-C5C2-4E43-8C26-C5113DA09FFA}" destId="{75877253-9461-4B87-BD47-5AD77FB06FBB}" srcOrd="20" destOrd="0" presId="urn:microsoft.com/office/officeart/2005/8/layout/bProcess4"/>
    <dgm:cxn modelId="{C9678281-983A-4301-ABFA-C16CF0D1AE8F}" type="presParOf" srcId="{75877253-9461-4B87-BD47-5AD77FB06FBB}" destId="{54240E2F-8FBD-4E94-A2B4-9F65A9CF61F2}" srcOrd="0" destOrd="0" presId="urn:microsoft.com/office/officeart/2005/8/layout/bProcess4"/>
    <dgm:cxn modelId="{96501554-5EB1-4DBE-A6C1-7983917E33E1}" type="presParOf" srcId="{75877253-9461-4B87-BD47-5AD77FB06FBB}" destId="{44AA0C24-B94C-47B0-9023-5075BB4DD6EC}" srcOrd="1" destOrd="0" presId="urn:microsoft.com/office/officeart/2005/8/layout/bProcess4"/>
    <dgm:cxn modelId="{60E7A2A5-8250-4CE5-974F-F04D78B7E12F}" type="presParOf" srcId="{23F48702-C5C2-4E43-8C26-C5113DA09FFA}" destId="{AADA8E5F-7751-4282-A38C-0C7716F9F083}" srcOrd="21" destOrd="0" presId="urn:microsoft.com/office/officeart/2005/8/layout/bProcess4"/>
    <dgm:cxn modelId="{194BE85E-B99B-478E-B19A-745D144590AC}" type="presParOf" srcId="{23F48702-C5C2-4E43-8C26-C5113DA09FFA}" destId="{8C85EBEB-B600-4D25-91F1-E4C5884BC9E9}" srcOrd="22" destOrd="0" presId="urn:microsoft.com/office/officeart/2005/8/layout/bProcess4"/>
    <dgm:cxn modelId="{7B5276EC-69CA-41EC-9E7D-97514D946307}" type="presParOf" srcId="{8C85EBEB-B600-4D25-91F1-E4C5884BC9E9}" destId="{F5FF8501-20F6-431C-85BA-47AFD030A706}" srcOrd="0" destOrd="0" presId="urn:microsoft.com/office/officeart/2005/8/layout/bProcess4"/>
    <dgm:cxn modelId="{7ED96006-C2CD-4D3E-A971-EB8EF0CFDB5C}" type="presParOf" srcId="{8C85EBEB-B600-4D25-91F1-E4C5884BC9E9}" destId="{7048E99F-8B7C-4CED-8752-291CC5988074}"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F996E8-9C69-4AF9-8303-7F47FFC67A07}" type="doc">
      <dgm:prSet loTypeId="urn:microsoft.com/office/officeart/2005/8/layout/matrix3" loCatId="matrix" qsTypeId="urn:microsoft.com/office/officeart/2005/8/quickstyle/simple3" qsCatId="simple" csTypeId="urn:microsoft.com/office/officeart/2005/8/colors/colorful2" csCatId="colorful" phldr="1"/>
      <dgm:spPr/>
      <dgm:t>
        <a:bodyPr/>
        <a:lstStyle/>
        <a:p>
          <a:endParaRPr lang="zh-TW" altLang="en-US"/>
        </a:p>
      </dgm:t>
    </dgm:pt>
    <dgm:pt modelId="{9171F582-2F46-4A3E-993E-F4844F97D28F}">
      <dgm:prSet custT="1"/>
      <dgm:spPr/>
      <dgm:t>
        <a:bodyPr/>
        <a:lstStyle/>
        <a:p>
          <a:pPr rtl="0"/>
          <a:r>
            <a:rPr lang="zh-TW" altLang="en-US" sz="1800" b="1" dirty="0" smtClean="0"/>
            <a:t>隸屬司法部、法國 國家科學研究院、凡爾賽大學、巴黎西郊一間大學</a:t>
          </a:r>
          <a:endParaRPr lang="zh-TW" altLang="en-US" sz="1800" dirty="0"/>
        </a:p>
      </dgm:t>
    </dgm:pt>
    <dgm:pt modelId="{E85C3F8E-FEE2-4AE1-B932-416F7C2634E7}" type="parTrans" cxnId="{C56AFEC6-69A9-444C-8BBE-D4A4BD9ED48F}">
      <dgm:prSet/>
      <dgm:spPr/>
      <dgm:t>
        <a:bodyPr/>
        <a:lstStyle/>
        <a:p>
          <a:endParaRPr lang="zh-TW" altLang="en-US"/>
        </a:p>
      </dgm:t>
    </dgm:pt>
    <dgm:pt modelId="{AE9A7BB9-F277-4BF0-854D-099DCD295E72}" type="sibTrans" cxnId="{C56AFEC6-69A9-444C-8BBE-D4A4BD9ED48F}">
      <dgm:prSet/>
      <dgm:spPr/>
      <dgm:t>
        <a:bodyPr/>
        <a:lstStyle/>
        <a:p>
          <a:endParaRPr lang="zh-TW" altLang="en-US"/>
        </a:p>
      </dgm:t>
    </dgm:pt>
    <dgm:pt modelId="{E7749EE9-C448-4E33-8DE3-9C6F7D3B82C6}">
      <dgm:prSet custT="1"/>
      <dgm:spPr/>
      <dgm:t>
        <a:bodyPr/>
        <a:lstStyle/>
        <a:p>
          <a:pPr rtl="0"/>
          <a:r>
            <a:rPr lang="zh-TW" sz="2000" b="1" dirty="0" smtClean="0"/>
            <a:t>經費、人員均來自此</a:t>
          </a:r>
          <a:r>
            <a:rPr lang="en-US" sz="2000" b="1" dirty="0" smtClean="0"/>
            <a:t>4</a:t>
          </a:r>
          <a:r>
            <a:rPr lang="zh-TW" sz="2000" b="1" dirty="0" smtClean="0"/>
            <a:t>個單位</a:t>
          </a:r>
          <a:endParaRPr lang="zh-TW" sz="2000" dirty="0"/>
        </a:p>
      </dgm:t>
    </dgm:pt>
    <dgm:pt modelId="{75C8A1F3-250E-4804-8BD4-A79DB03933AE}" type="parTrans" cxnId="{01643409-B5CD-481E-83C7-CB0DB650CC52}">
      <dgm:prSet/>
      <dgm:spPr/>
      <dgm:t>
        <a:bodyPr/>
        <a:lstStyle/>
        <a:p>
          <a:endParaRPr lang="zh-TW" altLang="en-US"/>
        </a:p>
      </dgm:t>
    </dgm:pt>
    <dgm:pt modelId="{638D8F5E-DF6D-4C5B-98AA-8E9BDD8FC970}" type="sibTrans" cxnId="{01643409-B5CD-481E-83C7-CB0DB650CC52}">
      <dgm:prSet/>
      <dgm:spPr/>
      <dgm:t>
        <a:bodyPr/>
        <a:lstStyle/>
        <a:p>
          <a:endParaRPr lang="zh-TW" altLang="en-US"/>
        </a:p>
      </dgm:t>
    </dgm:pt>
    <dgm:pt modelId="{192FD20C-93DC-4CA3-945B-F7A7670405F2}">
      <dgm:prSet/>
      <dgm:spPr/>
      <dgm:t>
        <a:bodyPr/>
        <a:lstStyle/>
        <a:p>
          <a:pPr rtl="0"/>
          <a:r>
            <a:rPr lang="zh-TW" b="1" dirty="0" smtClean="0"/>
            <a:t>研究</a:t>
          </a:r>
          <a:r>
            <a:rPr lang="zh-TW" altLang="en-US" b="1" dirty="0" smtClean="0"/>
            <a:t>、</a:t>
          </a:r>
          <a:r>
            <a:rPr lang="zh-TW" b="1" dirty="0" smtClean="0"/>
            <a:t>教學併重</a:t>
          </a:r>
          <a:endParaRPr lang="zh-TW" dirty="0"/>
        </a:p>
      </dgm:t>
    </dgm:pt>
    <dgm:pt modelId="{18EACB6E-849A-4540-861D-48A01BF10C7C}" type="parTrans" cxnId="{822B4D56-09F3-4886-BB93-53B924BD75C1}">
      <dgm:prSet/>
      <dgm:spPr/>
      <dgm:t>
        <a:bodyPr/>
        <a:lstStyle/>
        <a:p>
          <a:endParaRPr lang="zh-TW" altLang="en-US"/>
        </a:p>
      </dgm:t>
    </dgm:pt>
    <dgm:pt modelId="{60285730-18EC-421A-8CA1-6D80502138F9}" type="sibTrans" cxnId="{822B4D56-09F3-4886-BB93-53B924BD75C1}">
      <dgm:prSet/>
      <dgm:spPr/>
      <dgm:t>
        <a:bodyPr/>
        <a:lstStyle/>
        <a:p>
          <a:endParaRPr lang="zh-TW" altLang="en-US"/>
        </a:p>
      </dgm:t>
    </dgm:pt>
    <dgm:pt modelId="{B787DDF2-A6D6-4B78-BC00-35FFA8C96991}">
      <dgm:prSet custT="1"/>
      <dgm:spPr/>
      <dgm:t>
        <a:bodyPr/>
        <a:lstStyle/>
        <a:p>
          <a:pPr rtl="0"/>
          <a:r>
            <a:rPr lang="zh-TW" altLang="en-US" sz="2000" b="1" dirty="0" smtClean="0"/>
            <a:t>身兼研究者與實踐者、教學與研究之間橋樑</a:t>
          </a:r>
          <a:endParaRPr lang="zh-TW" altLang="en-US" sz="2000" dirty="0"/>
        </a:p>
      </dgm:t>
    </dgm:pt>
    <dgm:pt modelId="{3F22CB40-3589-4A8A-AFB3-A191C544089D}" type="parTrans" cxnId="{B2FB7DC2-AA96-4D80-BE88-BA34F89247F1}">
      <dgm:prSet/>
      <dgm:spPr/>
      <dgm:t>
        <a:bodyPr/>
        <a:lstStyle/>
        <a:p>
          <a:endParaRPr lang="zh-TW" altLang="en-US"/>
        </a:p>
      </dgm:t>
    </dgm:pt>
    <dgm:pt modelId="{8ADBE246-7960-4ED0-B8AF-37383E9ACEC5}" type="sibTrans" cxnId="{B2FB7DC2-AA96-4D80-BE88-BA34F89247F1}">
      <dgm:prSet/>
      <dgm:spPr/>
      <dgm:t>
        <a:bodyPr/>
        <a:lstStyle/>
        <a:p>
          <a:endParaRPr lang="zh-TW" altLang="en-US"/>
        </a:p>
      </dgm:t>
    </dgm:pt>
    <dgm:pt modelId="{87CE2D9F-40DB-49F4-B37B-13AED14D5AAB}" type="pres">
      <dgm:prSet presAssocID="{D1F996E8-9C69-4AF9-8303-7F47FFC67A07}" presName="matrix" presStyleCnt="0">
        <dgm:presLayoutVars>
          <dgm:chMax val="1"/>
          <dgm:dir/>
          <dgm:resizeHandles val="exact"/>
        </dgm:presLayoutVars>
      </dgm:prSet>
      <dgm:spPr/>
      <dgm:t>
        <a:bodyPr/>
        <a:lstStyle/>
        <a:p>
          <a:endParaRPr lang="zh-TW" altLang="en-US"/>
        </a:p>
      </dgm:t>
    </dgm:pt>
    <dgm:pt modelId="{222DDE92-4A50-473D-BAFE-9C9D12F44539}" type="pres">
      <dgm:prSet presAssocID="{D1F996E8-9C69-4AF9-8303-7F47FFC67A07}" presName="diamond" presStyleLbl="bgShp" presStyleIdx="0" presStyleCnt="1"/>
      <dgm:spPr/>
    </dgm:pt>
    <dgm:pt modelId="{7B90EE49-28CC-4A74-B669-60DE27FF93BB}" type="pres">
      <dgm:prSet presAssocID="{D1F996E8-9C69-4AF9-8303-7F47FFC67A07}" presName="quad1" presStyleLbl="node1" presStyleIdx="0" presStyleCnt="4">
        <dgm:presLayoutVars>
          <dgm:chMax val="0"/>
          <dgm:chPref val="0"/>
          <dgm:bulletEnabled val="1"/>
        </dgm:presLayoutVars>
      </dgm:prSet>
      <dgm:spPr/>
      <dgm:t>
        <a:bodyPr/>
        <a:lstStyle/>
        <a:p>
          <a:endParaRPr lang="zh-TW" altLang="en-US"/>
        </a:p>
      </dgm:t>
    </dgm:pt>
    <dgm:pt modelId="{9E905BB8-57B9-4F0D-AAA3-9589638D71F3}" type="pres">
      <dgm:prSet presAssocID="{D1F996E8-9C69-4AF9-8303-7F47FFC67A07}" presName="quad2" presStyleLbl="node1" presStyleIdx="1" presStyleCnt="4">
        <dgm:presLayoutVars>
          <dgm:chMax val="0"/>
          <dgm:chPref val="0"/>
          <dgm:bulletEnabled val="1"/>
        </dgm:presLayoutVars>
      </dgm:prSet>
      <dgm:spPr/>
      <dgm:t>
        <a:bodyPr/>
        <a:lstStyle/>
        <a:p>
          <a:endParaRPr lang="zh-TW" altLang="en-US"/>
        </a:p>
      </dgm:t>
    </dgm:pt>
    <dgm:pt modelId="{824DE36E-6518-4581-9195-928D44AE2AA3}" type="pres">
      <dgm:prSet presAssocID="{D1F996E8-9C69-4AF9-8303-7F47FFC67A07}" presName="quad3" presStyleLbl="node1" presStyleIdx="2" presStyleCnt="4">
        <dgm:presLayoutVars>
          <dgm:chMax val="0"/>
          <dgm:chPref val="0"/>
          <dgm:bulletEnabled val="1"/>
        </dgm:presLayoutVars>
      </dgm:prSet>
      <dgm:spPr/>
      <dgm:t>
        <a:bodyPr/>
        <a:lstStyle/>
        <a:p>
          <a:endParaRPr lang="zh-TW" altLang="en-US"/>
        </a:p>
      </dgm:t>
    </dgm:pt>
    <dgm:pt modelId="{8064685A-DEF1-462D-A475-1ECF306E0C27}" type="pres">
      <dgm:prSet presAssocID="{D1F996E8-9C69-4AF9-8303-7F47FFC67A07}" presName="quad4" presStyleLbl="node1" presStyleIdx="3" presStyleCnt="4">
        <dgm:presLayoutVars>
          <dgm:chMax val="0"/>
          <dgm:chPref val="0"/>
          <dgm:bulletEnabled val="1"/>
        </dgm:presLayoutVars>
      </dgm:prSet>
      <dgm:spPr/>
      <dgm:t>
        <a:bodyPr/>
        <a:lstStyle/>
        <a:p>
          <a:endParaRPr lang="zh-TW" altLang="en-US"/>
        </a:p>
      </dgm:t>
    </dgm:pt>
  </dgm:ptLst>
  <dgm:cxnLst>
    <dgm:cxn modelId="{01643409-B5CD-481E-83C7-CB0DB650CC52}" srcId="{D1F996E8-9C69-4AF9-8303-7F47FFC67A07}" destId="{E7749EE9-C448-4E33-8DE3-9C6F7D3B82C6}" srcOrd="1" destOrd="0" parTransId="{75C8A1F3-250E-4804-8BD4-A79DB03933AE}" sibTransId="{638D8F5E-DF6D-4C5B-98AA-8E9BDD8FC970}"/>
    <dgm:cxn modelId="{C56AFEC6-69A9-444C-8BBE-D4A4BD9ED48F}" srcId="{D1F996E8-9C69-4AF9-8303-7F47FFC67A07}" destId="{9171F582-2F46-4A3E-993E-F4844F97D28F}" srcOrd="0" destOrd="0" parTransId="{E85C3F8E-FEE2-4AE1-B932-416F7C2634E7}" sibTransId="{AE9A7BB9-F277-4BF0-854D-099DCD295E72}"/>
    <dgm:cxn modelId="{B2FB7DC2-AA96-4D80-BE88-BA34F89247F1}" srcId="{D1F996E8-9C69-4AF9-8303-7F47FFC67A07}" destId="{B787DDF2-A6D6-4B78-BC00-35FFA8C96991}" srcOrd="3" destOrd="0" parTransId="{3F22CB40-3589-4A8A-AFB3-A191C544089D}" sibTransId="{8ADBE246-7960-4ED0-B8AF-37383E9ACEC5}"/>
    <dgm:cxn modelId="{0F4BBE94-1234-49F7-A146-FB8D614CB733}" type="presOf" srcId="{B787DDF2-A6D6-4B78-BC00-35FFA8C96991}" destId="{8064685A-DEF1-462D-A475-1ECF306E0C27}" srcOrd="0" destOrd="0" presId="urn:microsoft.com/office/officeart/2005/8/layout/matrix3"/>
    <dgm:cxn modelId="{822B4D56-09F3-4886-BB93-53B924BD75C1}" srcId="{D1F996E8-9C69-4AF9-8303-7F47FFC67A07}" destId="{192FD20C-93DC-4CA3-945B-F7A7670405F2}" srcOrd="2" destOrd="0" parTransId="{18EACB6E-849A-4540-861D-48A01BF10C7C}" sibTransId="{60285730-18EC-421A-8CA1-6D80502138F9}"/>
    <dgm:cxn modelId="{FE52E57B-C428-4B4B-AF1C-59615E605CFE}" type="presOf" srcId="{E7749EE9-C448-4E33-8DE3-9C6F7D3B82C6}" destId="{9E905BB8-57B9-4F0D-AAA3-9589638D71F3}" srcOrd="0" destOrd="0" presId="urn:microsoft.com/office/officeart/2005/8/layout/matrix3"/>
    <dgm:cxn modelId="{4B0B059B-EC22-4FFC-AA7E-CC915BA461E6}" type="presOf" srcId="{D1F996E8-9C69-4AF9-8303-7F47FFC67A07}" destId="{87CE2D9F-40DB-49F4-B37B-13AED14D5AAB}" srcOrd="0" destOrd="0" presId="urn:microsoft.com/office/officeart/2005/8/layout/matrix3"/>
    <dgm:cxn modelId="{E618F2CF-CC59-4D82-9328-B6ECFE78452E}" type="presOf" srcId="{9171F582-2F46-4A3E-993E-F4844F97D28F}" destId="{7B90EE49-28CC-4A74-B669-60DE27FF93BB}" srcOrd="0" destOrd="0" presId="urn:microsoft.com/office/officeart/2005/8/layout/matrix3"/>
    <dgm:cxn modelId="{7893CB44-769D-402A-877E-1AA027F78DAD}" type="presOf" srcId="{192FD20C-93DC-4CA3-945B-F7A7670405F2}" destId="{824DE36E-6518-4581-9195-928D44AE2AA3}" srcOrd="0" destOrd="0" presId="urn:microsoft.com/office/officeart/2005/8/layout/matrix3"/>
    <dgm:cxn modelId="{880FEDF4-A90F-4EE3-AEA4-C6214B21E2BB}" type="presParOf" srcId="{87CE2D9F-40DB-49F4-B37B-13AED14D5AAB}" destId="{222DDE92-4A50-473D-BAFE-9C9D12F44539}" srcOrd="0" destOrd="0" presId="urn:microsoft.com/office/officeart/2005/8/layout/matrix3"/>
    <dgm:cxn modelId="{427663BA-C8F3-4B22-AB55-73940CBB37C4}" type="presParOf" srcId="{87CE2D9F-40DB-49F4-B37B-13AED14D5AAB}" destId="{7B90EE49-28CC-4A74-B669-60DE27FF93BB}" srcOrd="1" destOrd="0" presId="urn:microsoft.com/office/officeart/2005/8/layout/matrix3"/>
    <dgm:cxn modelId="{52110281-049F-4233-8470-B3BE1C0A7EE6}" type="presParOf" srcId="{87CE2D9F-40DB-49F4-B37B-13AED14D5AAB}" destId="{9E905BB8-57B9-4F0D-AAA3-9589638D71F3}" srcOrd="2" destOrd="0" presId="urn:microsoft.com/office/officeart/2005/8/layout/matrix3"/>
    <dgm:cxn modelId="{78270476-E69E-4077-A8C8-D4966038ED2B}" type="presParOf" srcId="{87CE2D9F-40DB-49F4-B37B-13AED14D5AAB}" destId="{824DE36E-6518-4581-9195-928D44AE2AA3}" srcOrd="3" destOrd="0" presId="urn:microsoft.com/office/officeart/2005/8/layout/matrix3"/>
    <dgm:cxn modelId="{3D9988B3-D540-47A3-B346-19AF109EC110}" type="presParOf" srcId="{87CE2D9F-40DB-49F4-B37B-13AED14D5AAB}" destId="{8064685A-DEF1-462D-A475-1ECF306E0C2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3971EC7-E2E1-460A-9B32-0F76C756B0F7}" type="doc">
      <dgm:prSet loTypeId="urn:microsoft.com/office/officeart/2005/8/layout/matrix3" loCatId="matrix" qsTypeId="urn:microsoft.com/office/officeart/2005/8/quickstyle/simple3" qsCatId="simple" csTypeId="urn:microsoft.com/office/officeart/2005/8/colors/colorful1" csCatId="colorful"/>
      <dgm:spPr/>
      <dgm:t>
        <a:bodyPr/>
        <a:lstStyle/>
        <a:p>
          <a:endParaRPr lang="zh-TW" altLang="en-US"/>
        </a:p>
      </dgm:t>
    </dgm:pt>
    <dgm:pt modelId="{C8DB7F43-F74D-488C-BFA1-F9B0EAD46F85}">
      <dgm:prSet/>
      <dgm:spPr/>
      <dgm:t>
        <a:bodyPr/>
        <a:lstStyle/>
        <a:p>
          <a:pPr rtl="0"/>
          <a:r>
            <a:rPr lang="en-US" b="1" smtClean="0"/>
            <a:t>26</a:t>
          </a:r>
          <a:r>
            <a:rPr lang="zh-TW" b="1" smtClean="0"/>
            <a:t>位司法官任課程協調官。</a:t>
          </a:r>
          <a:endParaRPr lang="zh-TW"/>
        </a:p>
      </dgm:t>
    </dgm:pt>
    <dgm:pt modelId="{D9C11A24-6B05-484C-9B45-FAB18B071226}" type="parTrans" cxnId="{1B3E19DA-1CB9-4082-8CF9-65E00C3F73B2}">
      <dgm:prSet/>
      <dgm:spPr/>
      <dgm:t>
        <a:bodyPr/>
        <a:lstStyle/>
        <a:p>
          <a:endParaRPr lang="zh-TW" altLang="en-US"/>
        </a:p>
      </dgm:t>
    </dgm:pt>
    <dgm:pt modelId="{6A80EB05-C827-4440-BC77-F9263092C102}" type="sibTrans" cxnId="{1B3E19DA-1CB9-4082-8CF9-65E00C3F73B2}">
      <dgm:prSet/>
      <dgm:spPr/>
      <dgm:t>
        <a:bodyPr/>
        <a:lstStyle/>
        <a:p>
          <a:endParaRPr lang="zh-TW" altLang="en-US"/>
        </a:p>
      </dgm:t>
    </dgm:pt>
    <dgm:pt modelId="{57473CFD-8C8C-4400-8FDF-29219E22E50C}">
      <dgm:prSet/>
      <dgm:spPr/>
      <dgm:t>
        <a:bodyPr/>
        <a:lstStyle/>
        <a:p>
          <a:pPr rtl="0"/>
          <a:r>
            <a:rPr lang="zh-TW" b="1" smtClean="0"/>
            <a:t>開訓前</a:t>
          </a:r>
          <a:r>
            <a:rPr lang="en-US" b="1" smtClean="0"/>
            <a:t>8</a:t>
          </a:r>
          <a:r>
            <a:rPr lang="zh-TW" b="1" smtClean="0"/>
            <a:t>個月開始課程規劃。</a:t>
          </a:r>
          <a:endParaRPr lang="zh-TW"/>
        </a:p>
      </dgm:t>
    </dgm:pt>
    <dgm:pt modelId="{4C2B61D6-26FC-4E7D-9533-D2A5DC1FE4C7}" type="parTrans" cxnId="{B5739CEE-B8AF-41B2-973D-CA50854AD20E}">
      <dgm:prSet/>
      <dgm:spPr/>
      <dgm:t>
        <a:bodyPr/>
        <a:lstStyle/>
        <a:p>
          <a:endParaRPr lang="zh-TW" altLang="en-US"/>
        </a:p>
      </dgm:t>
    </dgm:pt>
    <dgm:pt modelId="{118663C5-2E7B-4AC9-9ACD-487CC9F8109D}" type="sibTrans" cxnId="{B5739CEE-B8AF-41B2-973D-CA50854AD20E}">
      <dgm:prSet/>
      <dgm:spPr/>
      <dgm:t>
        <a:bodyPr/>
        <a:lstStyle/>
        <a:p>
          <a:endParaRPr lang="zh-TW" altLang="en-US"/>
        </a:p>
      </dgm:t>
    </dgm:pt>
    <dgm:pt modelId="{4649171C-A952-494D-B77A-DEBD8BDDBD5E}">
      <dgm:prSet/>
      <dgm:spPr/>
      <dgm:t>
        <a:bodyPr/>
        <a:lstStyle/>
        <a:p>
          <a:pPr rtl="0"/>
          <a:r>
            <a:rPr lang="zh-TW" b="1" smtClean="0"/>
            <a:t>多小組討論實作，少大班授課。</a:t>
          </a:r>
          <a:endParaRPr lang="zh-TW"/>
        </a:p>
      </dgm:t>
    </dgm:pt>
    <dgm:pt modelId="{A53655E2-F7A8-43E0-9D2E-27F265A4CC1D}" type="parTrans" cxnId="{9E3443E9-EE57-4ED7-8F7E-0714CB1E5948}">
      <dgm:prSet/>
      <dgm:spPr/>
      <dgm:t>
        <a:bodyPr/>
        <a:lstStyle/>
        <a:p>
          <a:endParaRPr lang="zh-TW" altLang="en-US"/>
        </a:p>
      </dgm:t>
    </dgm:pt>
    <dgm:pt modelId="{A1B77205-E405-4F30-8D49-4E0563CC9CD4}" type="sibTrans" cxnId="{9E3443E9-EE57-4ED7-8F7E-0714CB1E5948}">
      <dgm:prSet/>
      <dgm:spPr/>
      <dgm:t>
        <a:bodyPr/>
        <a:lstStyle/>
        <a:p>
          <a:endParaRPr lang="zh-TW" altLang="en-US"/>
        </a:p>
      </dgm:t>
    </dgm:pt>
    <dgm:pt modelId="{3F116065-8873-486C-9892-024B36590E3E}">
      <dgm:prSet/>
      <dgm:spPr/>
      <dgm:t>
        <a:bodyPr/>
        <a:lstStyle/>
        <a:p>
          <a:pPr rtl="0"/>
          <a:r>
            <a:rPr lang="zh-TW" b="1" smtClean="0"/>
            <a:t>實務實習</a:t>
          </a:r>
          <a:r>
            <a:rPr lang="en-US" b="1" smtClean="0"/>
            <a:t>75%</a:t>
          </a:r>
          <a:r>
            <a:rPr lang="zh-TW" b="1" smtClean="0"/>
            <a:t>、理論課程</a:t>
          </a:r>
          <a:r>
            <a:rPr lang="en-US" b="1" smtClean="0"/>
            <a:t>25%</a:t>
          </a:r>
          <a:endParaRPr lang="zh-TW"/>
        </a:p>
      </dgm:t>
    </dgm:pt>
    <dgm:pt modelId="{948C26F5-1A21-4D7F-9C25-FE19744E25CA}" type="parTrans" cxnId="{5A220853-1522-4707-8A66-F21DDCF38C66}">
      <dgm:prSet/>
      <dgm:spPr/>
      <dgm:t>
        <a:bodyPr/>
        <a:lstStyle/>
        <a:p>
          <a:endParaRPr lang="zh-TW" altLang="en-US"/>
        </a:p>
      </dgm:t>
    </dgm:pt>
    <dgm:pt modelId="{901BCB58-79AD-4CD1-96F3-478AE4D0E4A5}" type="sibTrans" cxnId="{5A220853-1522-4707-8A66-F21DDCF38C66}">
      <dgm:prSet/>
      <dgm:spPr/>
      <dgm:t>
        <a:bodyPr/>
        <a:lstStyle/>
        <a:p>
          <a:endParaRPr lang="zh-TW" altLang="en-US"/>
        </a:p>
      </dgm:t>
    </dgm:pt>
    <dgm:pt modelId="{9D9BC2AB-B822-4453-AFB6-CF02325548E1}" type="pres">
      <dgm:prSet presAssocID="{C3971EC7-E2E1-460A-9B32-0F76C756B0F7}" presName="matrix" presStyleCnt="0">
        <dgm:presLayoutVars>
          <dgm:chMax val="1"/>
          <dgm:dir/>
          <dgm:resizeHandles val="exact"/>
        </dgm:presLayoutVars>
      </dgm:prSet>
      <dgm:spPr/>
      <dgm:t>
        <a:bodyPr/>
        <a:lstStyle/>
        <a:p>
          <a:endParaRPr lang="zh-TW" altLang="en-US"/>
        </a:p>
      </dgm:t>
    </dgm:pt>
    <dgm:pt modelId="{6DDFECFD-9EBA-42F5-AF61-48967392F4A4}" type="pres">
      <dgm:prSet presAssocID="{C3971EC7-E2E1-460A-9B32-0F76C756B0F7}" presName="diamond" presStyleLbl="bgShp" presStyleIdx="0" presStyleCnt="1"/>
      <dgm:spPr/>
    </dgm:pt>
    <dgm:pt modelId="{42A6E0D3-6588-48E9-8579-872C2DDE10CF}" type="pres">
      <dgm:prSet presAssocID="{C3971EC7-E2E1-460A-9B32-0F76C756B0F7}" presName="quad1" presStyleLbl="node1" presStyleIdx="0" presStyleCnt="4">
        <dgm:presLayoutVars>
          <dgm:chMax val="0"/>
          <dgm:chPref val="0"/>
          <dgm:bulletEnabled val="1"/>
        </dgm:presLayoutVars>
      </dgm:prSet>
      <dgm:spPr/>
      <dgm:t>
        <a:bodyPr/>
        <a:lstStyle/>
        <a:p>
          <a:endParaRPr lang="zh-TW" altLang="en-US"/>
        </a:p>
      </dgm:t>
    </dgm:pt>
    <dgm:pt modelId="{E52B9199-BFBC-41D5-B204-8242E7DF2342}" type="pres">
      <dgm:prSet presAssocID="{C3971EC7-E2E1-460A-9B32-0F76C756B0F7}" presName="quad2" presStyleLbl="node1" presStyleIdx="1" presStyleCnt="4">
        <dgm:presLayoutVars>
          <dgm:chMax val="0"/>
          <dgm:chPref val="0"/>
          <dgm:bulletEnabled val="1"/>
        </dgm:presLayoutVars>
      </dgm:prSet>
      <dgm:spPr/>
      <dgm:t>
        <a:bodyPr/>
        <a:lstStyle/>
        <a:p>
          <a:endParaRPr lang="zh-TW" altLang="en-US"/>
        </a:p>
      </dgm:t>
    </dgm:pt>
    <dgm:pt modelId="{A27468C9-CECC-4C80-8E81-5228E8866051}" type="pres">
      <dgm:prSet presAssocID="{C3971EC7-E2E1-460A-9B32-0F76C756B0F7}" presName="quad3" presStyleLbl="node1" presStyleIdx="2" presStyleCnt="4">
        <dgm:presLayoutVars>
          <dgm:chMax val="0"/>
          <dgm:chPref val="0"/>
          <dgm:bulletEnabled val="1"/>
        </dgm:presLayoutVars>
      </dgm:prSet>
      <dgm:spPr/>
      <dgm:t>
        <a:bodyPr/>
        <a:lstStyle/>
        <a:p>
          <a:endParaRPr lang="zh-TW" altLang="en-US"/>
        </a:p>
      </dgm:t>
    </dgm:pt>
    <dgm:pt modelId="{FDB60BA5-9E34-4B3E-83FF-A346DF22C803}" type="pres">
      <dgm:prSet presAssocID="{C3971EC7-E2E1-460A-9B32-0F76C756B0F7}" presName="quad4" presStyleLbl="node1" presStyleIdx="3" presStyleCnt="4">
        <dgm:presLayoutVars>
          <dgm:chMax val="0"/>
          <dgm:chPref val="0"/>
          <dgm:bulletEnabled val="1"/>
        </dgm:presLayoutVars>
      </dgm:prSet>
      <dgm:spPr/>
      <dgm:t>
        <a:bodyPr/>
        <a:lstStyle/>
        <a:p>
          <a:endParaRPr lang="zh-TW" altLang="en-US"/>
        </a:p>
      </dgm:t>
    </dgm:pt>
  </dgm:ptLst>
  <dgm:cxnLst>
    <dgm:cxn modelId="{1B3E19DA-1CB9-4082-8CF9-65E00C3F73B2}" srcId="{C3971EC7-E2E1-460A-9B32-0F76C756B0F7}" destId="{C8DB7F43-F74D-488C-BFA1-F9B0EAD46F85}" srcOrd="0" destOrd="0" parTransId="{D9C11A24-6B05-484C-9B45-FAB18B071226}" sibTransId="{6A80EB05-C827-4440-BC77-F9263092C102}"/>
    <dgm:cxn modelId="{B5739CEE-B8AF-41B2-973D-CA50854AD20E}" srcId="{C3971EC7-E2E1-460A-9B32-0F76C756B0F7}" destId="{57473CFD-8C8C-4400-8FDF-29219E22E50C}" srcOrd="1" destOrd="0" parTransId="{4C2B61D6-26FC-4E7D-9533-D2A5DC1FE4C7}" sibTransId="{118663C5-2E7B-4AC9-9ACD-487CC9F8109D}"/>
    <dgm:cxn modelId="{9E3443E9-EE57-4ED7-8F7E-0714CB1E5948}" srcId="{C3971EC7-E2E1-460A-9B32-0F76C756B0F7}" destId="{4649171C-A952-494D-B77A-DEBD8BDDBD5E}" srcOrd="2" destOrd="0" parTransId="{A53655E2-F7A8-43E0-9D2E-27F265A4CC1D}" sibTransId="{A1B77205-E405-4F30-8D49-4E0563CC9CD4}"/>
    <dgm:cxn modelId="{7B53E3EE-E1EB-45FE-BD00-FE19C07AF620}" type="presOf" srcId="{4649171C-A952-494D-B77A-DEBD8BDDBD5E}" destId="{A27468C9-CECC-4C80-8E81-5228E8866051}" srcOrd="0" destOrd="0" presId="urn:microsoft.com/office/officeart/2005/8/layout/matrix3"/>
    <dgm:cxn modelId="{F370B737-DBD2-4B15-BEA2-01E8ECA09B3D}" type="presOf" srcId="{3F116065-8873-486C-9892-024B36590E3E}" destId="{FDB60BA5-9E34-4B3E-83FF-A346DF22C803}" srcOrd="0" destOrd="0" presId="urn:microsoft.com/office/officeart/2005/8/layout/matrix3"/>
    <dgm:cxn modelId="{A9902A01-0B29-4CBD-B6FB-86B935A67D39}" type="presOf" srcId="{C8DB7F43-F74D-488C-BFA1-F9B0EAD46F85}" destId="{42A6E0D3-6588-48E9-8579-872C2DDE10CF}" srcOrd="0" destOrd="0" presId="urn:microsoft.com/office/officeart/2005/8/layout/matrix3"/>
    <dgm:cxn modelId="{14F9AD24-2277-4537-8742-B461FCD65B9A}" type="presOf" srcId="{57473CFD-8C8C-4400-8FDF-29219E22E50C}" destId="{E52B9199-BFBC-41D5-B204-8242E7DF2342}" srcOrd="0" destOrd="0" presId="urn:microsoft.com/office/officeart/2005/8/layout/matrix3"/>
    <dgm:cxn modelId="{5A220853-1522-4707-8A66-F21DDCF38C66}" srcId="{C3971EC7-E2E1-460A-9B32-0F76C756B0F7}" destId="{3F116065-8873-486C-9892-024B36590E3E}" srcOrd="3" destOrd="0" parTransId="{948C26F5-1A21-4D7F-9C25-FE19744E25CA}" sibTransId="{901BCB58-79AD-4CD1-96F3-478AE4D0E4A5}"/>
    <dgm:cxn modelId="{15F76B57-E762-4C4D-98EE-CF6CED0A4FB1}" type="presOf" srcId="{C3971EC7-E2E1-460A-9B32-0F76C756B0F7}" destId="{9D9BC2AB-B822-4453-AFB6-CF02325548E1}" srcOrd="0" destOrd="0" presId="urn:microsoft.com/office/officeart/2005/8/layout/matrix3"/>
    <dgm:cxn modelId="{E7201492-01D5-4ED8-A33A-75FE9745F011}" type="presParOf" srcId="{9D9BC2AB-B822-4453-AFB6-CF02325548E1}" destId="{6DDFECFD-9EBA-42F5-AF61-48967392F4A4}" srcOrd="0" destOrd="0" presId="urn:microsoft.com/office/officeart/2005/8/layout/matrix3"/>
    <dgm:cxn modelId="{BCFB3198-358C-4FD2-8061-60ED813909F5}" type="presParOf" srcId="{9D9BC2AB-B822-4453-AFB6-CF02325548E1}" destId="{42A6E0D3-6588-48E9-8579-872C2DDE10CF}" srcOrd="1" destOrd="0" presId="urn:microsoft.com/office/officeart/2005/8/layout/matrix3"/>
    <dgm:cxn modelId="{6F68D70C-A72F-486D-9FAE-F8FD986A916E}" type="presParOf" srcId="{9D9BC2AB-B822-4453-AFB6-CF02325548E1}" destId="{E52B9199-BFBC-41D5-B204-8242E7DF2342}" srcOrd="2" destOrd="0" presId="urn:microsoft.com/office/officeart/2005/8/layout/matrix3"/>
    <dgm:cxn modelId="{A0272784-0916-43D8-8BB2-4549AD0E7AAC}" type="presParOf" srcId="{9D9BC2AB-B822-4453-AFB6-CF02325548E1}" destId="{A27468C9-CECC-4C80-8E81-5228E8866051}" srcOrd="3" destOrd="0" presId="urn:microsoft.com/office/officeart/2005/8/layout/matrix3"/>
    <dgm:cxn modelId="{A081458F-780B-44F7-AFA3-94172A1915AA}" type="presParOf" srcId="{9D9BC2AB-B822-4453-AFB6-CF02325548E1}" destId="{FDB60BA5-9E34-4B3E-83FF-A346DF22C80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A0120-48AA-4811-B342-F97649154705}">
      <dsp:nvSpPr>
        <dsp:cNvPr id="0" name=""/>
        <dsp:cNvSpPr/>
      </dsp:nvSpPr>
      <dsp:spPr>
        <a:xfrm>
          <a:off x="0" y="82117"/>
          <a:ext cx="7620000" cy="784265"/>
        </a:xfrm>
        <a:prstGeom prst="roundRect">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zh-TW" sz="2500" b="1" kern="1200" dirty="0" smtClean="0">
              <a:solidFill>
                <a:schemeClr val="tx1"/>
              </a:solidFill>
            </a:rPr>
            <a:t>行程介紹</a:t>
          </a:r>
          <a:endParaRPr lang="zh-TW" sz="2500" kern="1200" dirty="0">
            <a:solidFill>
              <a:schemeClr val="tx1"/>
            </a:solidFill>
          </a:endParaRPr>
        </a:p>
      </dsp:txBody>
      <dsp:txXfrm>
        <a:off x="38285" y="120402"/>
        <a:ext cx="7543430" cy="707695"/>
      </dsp:txXfrm>
    </dsp:sp>
    <dsp:sp modelId="{9C8ED375-8FC5-4517-831E-AA9981BD15BD}">
      <dsp:nvSpPr>
        <dsp:cNvPr id="0" name=""/>
        <dsp:cNvSpPr/>
      </dsp:nvSpPr>
      <dsp:spPr>
        <a:xfrm>
          <a:off x="0" y="938383"/>
          <a:ext cx="7620000" cy="784265"/>
        </a:xfrm>
        <a:prstGeom prst="roundRect">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zh-TW" sz="2500" b="1" kern="1200" smtClean="0"/>
            <a:t>考察紀要</a:t>
          </a:r>
          <a:endParaRPr lang="zh-TW" sz="2500" kern="1200"/>
        </a:p>
      </dsp:txBody>
      <dsp:txXfrm>
        <a:off x="38285" y="976668"/>
        <a:ext cx="7543430" cy="707695"/>
      </dsp:txXfrm>
    </dsp:sp>
    <dsp:sp modelId="{B595F91B-8F26-4F02-99A6-B7AA1062ED96}">
      <dsp:nvSpPr>
        <dsp:cNvPr id="0" name=""/>
        <dsp:cNvSpPr/>
      </dsp:nvSpPr>
      <dsp:spPr>
        <a:xfrm>
          <a:off x="0" y="1794648"/>
          <a:ext cx="7620000" cy="784265"/>
        </a:xfrm>
        <a:prstGeom prst="roundRect">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zh-TW" sz="2500" b="1" kern="1200" smtClean="0"/>
            <a:t>後記</a:t>
          </a:r>
          <a:endParaRPr lang="zh-TW" sz="2500" kern="1200"/>
        </a:p>
      </dsp:txBody>
      <dsp:txXfrm>
        <a:off x="38285" y="1832933"/>
        <a:ext cx="7543430" cy="707695"/>
      </dsp:txXfrm>
    </dsp:sp>
    <dsp:sp modelId="{A9E16458-3EEF-4FBF-BDD7-2D9AE9FE9947}">
      <dsp:nvSpPr>
        <dsp:cNvPr id="0" name=""/>
        <dsp:cNvSpPr/>
      </dsp:nvSpPr>
      <dsp:spPr>
        <a:xfrm>
          <a:off x="0" y="2650914"/>
          <a:ext cx="7620000" cy="784265"/>
        </a:xfrm>
        <a:prstGeom prst="roundRect">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zh-TW" sz="2500" b="1" kern="1200" smtClean="0"/>
            <a:t>考察心得</a:t>
          </a:r>
          <a:endParaRPr lang="zh-TW" sz="2500" kern="1200"/>
        </a:p>
      </dsp:txBody>
      <dsp:txXfrm>
        <a:off x="38285" y="2689199"/>
        <a:ext cx="7543430" cy="707695"/>
      </dsp:txXfrm>
    </dsp:sp>
    <dsp:sp modelId="{2AF8E72C-408A-407C-B650-35ED4FFE59C6}">
      <dsp:nvSpPr>
        <dsp:cNvPr id="0" name=""/>
        <dsp:cNvSpPr/>
      </dsp:nvSpPr>
      <dsp:spPr>
        <a:xfrm>
          <a:off x="0" y="3507179"/>
          <a:ext cx="7620000" cy="784265"/>
        </a:xfrm>
        <a:prstGeom prst="roundRect">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zh-TW" sz="2500" b="1" kern="1200" dirty="0" smtClean="0">
              <a:solidFill>
                <a:schemeClr val="tx1"/>
              </a:solidFill>
            </a:rPr>
            <a:t>活動剪影</a:t>
          </a:r>
          <a:endParaRPr lang="zh-TW" sz="2500" kern="1200" dirty="0">
            <a:solidFill>
              <a:schemeClr val="tx1"/>
            </a:solidFill>
          </a:endParaRPr>
        </a:p>
      </dsp:txBody>
      <dsp:txXfrm>
        <a:off x="38285" y="3545464"/>
        <a:ext cx="7543430" cy="7076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C4608-2711-40D1-8CDD-7B3A7FDC2851}">
      <dsp:nvSpPr>
        <dsp:cNvPr id="0" name=""/>
        <dsp:cNvSpPr/>
      </dsp:nvSpPr>
      <dsp:spPr>
        <a:xfrm>
          <a:off x="40" y="75043"/>
          <a:ext cx="3908032" cy="1345209"/>
        </a:xfrm>
        <a:prstGeom prst="rect">
          <a:avLst/>
        </a:prstGeom>
        <a:gradFill rotWithShape="0">
          <a:gsLst>
            <a:gs pos="0">
              <a:schemeClr val="accent4">
                <a:hueOff val="0"/>
                <a:satOff val="0"/>
                <a:lumOff val="0"/>
                <a:alphaOff val="0"/>
                <a:tint val="60000"/>
                <a:satMod val="250000"/>
              </a:schemeClr>
            </a:gs>
            <a:gs pos="35000">
              <a:schemeClr val="accent4">
                <a:hueOff val="0"/>
                <a:satOff val="0"/>
                <a:lumOff val="0"/>
                <a:alphaOff val="0"/>
                <a:tint val="47000"/>
                <a:satMod val="275000"/>
              </a:schemeClr>
            </a:gs>
            <a:gs pos="100000">
              <a:schemeClr val="accent4">
                <a:hueOff val="0"/>
                <a:satOff val="0"/>
                <a:lumOff val="0"/>
                <a:alphaOff val="0"/>
                <a:tint val="25000"/>
                <a:satMod val="300000"/>
              </a:schemeClr>
            </a:gs>
          </a:gsLst>
          <a:lin ang="16200000" scaled="1"/>
        </a:gradFill>
        <a:ln w="12700"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zh-TW" sz="2400" b="1" kern="1200" dirty="0" smtClean="0"/>
            <a:t>與比利時檢察機關</a:t>
          </a:r>
          <a:endParaRPr lang="en-US" altLang="zh-TW" sz="2400" b="1" kern="1200" dirty="0" smtClean="0"/>
        </a:p>
        <a:p>
          <a:pPr lvl="0" algn="ctr" defTabSz="1066800">
            <a:lnSpc>
              <a:spcPct val="90000"/>
            </a:lnSpc>
            <a:spcBef>
              <a:spcPct val="0"/>
            </a:spcBef>
            <a:spcAft>
              <a:spcPct val="35000"/>
            </a:spcAft>
          </a:pPr>
          <a:r>
            <a:rPr lang="zh-TW" sz="2400" b="1" kern="1200" dirty="0" smtClean="0"/>
            <a:t>開啟合作交流</a:t>
          </a:r>
          <a:endParaRPr lang="zh-TW" altLang="en-US" sz="2400" kern="1200" dirty="0"/>
        </a:p>
      </dsp:txBody>
      <dsp:txXfrm>
        <a:off x="40" y="75043"/>
        <a:ext cx="3908032" cy="1345209"/>
      </dsp:txXfrm>
    </dsp:sp>
    <dsp:sp modelId="{47088CE7-FAEF-48C4-99D1-E7E80F3A9221}">
      <dsp:nvSpPr>
        <dsp:cNvPr id="0" name=""/>
        <dsp:cNvSpPr/>
      </dsp:nvSpPr>
      <dsp:spPr>
        <a:xfrm>
          <a:off x="40" y="1420252"/>
          <a:ext cx="3908032" cy="368928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smtClean="0"/>
            <a:t>今年度前往法國</a:t>
          </a:r>
          <a:r>
            <a:rPr lang="en-US" altLang="zh-TW" sz="2400" kern="1200" dirty="0" smtClean="0"/>
            <a:t>ENM</a:t>
          </a:r>
          <a:r>
            <a:rPr lang="zh-TW" altLang="en-US" sz="2400" kern="1200" dirty="0" smtClean="0"/>
            <a:t>進修之中檢劉檢察官玉媛，於</a:t>
          </a:r>
          <a:r>
            <a:rPr lang="en-US" altLang="en-US" sz="2400" kern="1200" dirty="0" smtClean="0"/>
            <a:t>106</a:t>
          </a:r>
          <a:r>
            <a:rPr lang="zh-TW" altLang="en-US" sz="2400" kern="1200" dirty="0" smtClean="0"/>
            <a:t>年</a:t>
          </a:r>
          <a:r>
            <a:rPr lang="en-US" altLang="en-US" sz="2400" kern="1200" dirty="0" smtClean="0"/>
            <a:t>11</a:t>
          </a:r>
          <a:r>
            <a:rPr lang="zh-TW" altLang="en-US" sz="2400" kern="1200" dirty="0" smtClean="0"/>
            <a:t>月</a:t>
          </a:r>
          <a:r>
            <a:rPr lang="en-US" altLang="en-US" sz="2400" kern="1200" dirty="0" smtClean="0"/>
            <a:t>15</a:t>
          </a:r>
          <a:r>
            <a:rPr lang="zh-TW" altLang="en-US" sz="2400" kern="1200" dirty="0" smtClean="0"/>
            <a:t>日至同年月</a:t>
          </a:r>
          <a:r>
            <a:rPr lang="en-US" altLang="en-US" sz="2400" kern="1200" dirty="0" smtClean="0"/>
            <a:t>16</a:t>
          </a:r>
          <a:r>
            <a:rPr lang="zh-TW" altLang="en-US" sz="2400" kern="1200" dirty="0" smtClean="0"/>
            <a:t>日前往比利時檢察署見習，觀摩一般刑事案件及重罪案件之開庭並與承審法官、檢察官座談</a:t>
          </a:r>
          <a:endParaRPr lang="zh-TW" altLang="en-US" sz="2400" kern="1200" dirty="0"/>
        </a:p>
      </dsp:txBody>
      <dsp:txXfrm>
        <a:off x="40" y="1420252"/>
        <a:ext cx="3908032" cy="3689280"/>
      </dsp:txXfrm>
    </dsp:sp>
    <dsp:sp modelId="{785D3D84-60DA-4682-B84E-F771CD9BEA3D}">
      <dsp:nvSpPr>
        <dsp:cNvPr id="0" name=""/>
        <dsp:cNvSpPr/>
      </dsp:nvSpPr>
      <dsp:spPr>
        <a:xfrm>
          <a:off x="4455198" y="75043"/>
          <a:ext cx="3908032" cy="1345209"/>
        </a:xfrm>
        <a:prstGeom prst="rect">
          <a:avLst/>
        </a:prstGeom>
        <a:gradFill rotWithShape="0">
          <a:gsLst>
            <a:gs pos="0">
              <a:schemeClr val="accent4">
                <a:hueOff val="-13003162"/>
                <a:satOff val="61689"/>
                <a:lumOff val="-13333"/>
                <a:alphaOff val="0"/>
                <a:tint val="60000"/>
                <a:satMod val="250000"/>
              </a:schemeClr>
            </a:gs>
            <a:gs pos="35000">
              <a:schemeClr val="accent4">
                <a:hueOff val="-13003162"/>
                <a:satOff val="61689"/>
                <a:lumOff val="-13333"/>
                <a:alphaOff val="0"/>
                <a:tint val="47000"/>
                <a:satMod val="275000"/>
              </a:schemeClr>
            </a:gs>
            <a:gs pos="100000">
              <a:schemeClr val="accent4">
                <a:hueOff val="-13003162"/>
                <a:satOff val="61689"/>
                <a:lumOff val="-13333"/>
                <a:alphaOff val="0"/>
                <a:tint val="25000"/>
                <a:satMod val="300000"/>
              </a:schemeClr>
            </a:gs>
          </a:gsLst>
          <a:lin ang="16200000" scaled="1"/>
        </a:gradFill>
        <a:ln w="12700" cap="flat" cmpd="sng" algn="ctr">
          <a:solidFill>
            <a:schemeClr val="accent4">
              <a:hueOff val="-13003162"/>
              <a:satOff val="61689"/>
              <a:lumOff val="-13333"/>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zh-TW" altLang="en-US" sz="2400" kern="1200" dirty="0" smtClean="0"/>
            <a:t>與</a:t>
          </a:r>
          <a:r>
            <a:rPr lang="en-US" altLang="zh-TW" sz="2400" kern="1200" dirty="0" smtClean="0"/>
            <a:t>ENM</a:t>
          </a:r>
          <a:r>
            <a:rPr lang="zh-TW" altLang="en-US" sz="2400" kern="1200" dirty="0" smtClean="0"/>
            <a:t>擴大</a:t>
          </a:r>
          <a:r>
            <a:rPr lang="zh-TW" altLang="en-US" sz="2400" kern="1200" dirty="0" smtClean="0"/>
            <a:t>合作交流</a:t>
          </a:r>
          <a:endParaRPr lang="zh-TW" altLang="en-US" sz="2400" kern="1200" dirty="0"/>
        </a:p>
      </dsp:txBody>
      <dsp:txXfrm>
        <a:off x="4455198" y="75043"/>
        <a:ext cx="3908032" cy="1345209"/>
      </dsp:txXfrm>
    </dsp:sp>
    <dsp:sp modelId="{E92B887B-AD61-4759-A9B8-13345FFE0364}">
      <dsp:nvSpPr>
        <dsp:cNvPr id="0" name=""/>
        <dsp:cNvSpPr/>
      </dsp:nvSpPr>
      <dsp:spPr>
        <a:xfrm>
          <a:off x="4455198" y="1420252"/>
          <a:ext cx="3908032" cy="3689280"/>
        </a:xfrm>
        <a:prstGeom prst="rect">
          <a:avLst/>
        </a:prstGeom>
        <a:solidFill>
          <a:schemeClr val="accent4">
            <a:tint val="40000"/>
            <a:alpha val="90000"/>
            <a:hueOff val="-13592309"/>
            <a:satOff val="50119"/>
            <a:lumOff val="-323"/>
            <a:alphaOff val="0"/>
          </a:schemeClr>
        </a:solidFill>
        <a:ln w="12700" cap="flat" cmpd="sng" algn="ctr">
          <a:solidFill>
            <a:schemeClr val="accent4">
              <a:tint val="40000"/>
              <a:alpha val="90000"/>
              <a:hueOff val="-13592309"/>
              <a:satOff val="50119"/>
              <a:lumOff val="-32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smtClean="0"/>
            <a:t>我方派遣檢察官前往</a:t>
          </a:r>
          <a:r>
            <a:rPr lang="zh-TW" altLang="en-US" sz="2400" kern="1200" dirty="0" smtClean="0"/>
            <a:t>巴黎</a:t>
          </a:r>
          <a:r>
            <a:rPr lang="en-US" altLang="zh-TW" sz="2400" kern="1200" dirty="0" smtClean="0"/>
            <a:t>E</a:t>
          </a:r>
          <a:r>
            <a:rPr lang="zh-TW" altLang="en-US" sz="2400" kern="1200" dirty="0" smtClean="0"/>
            <a:t>Ｎ</a:t>
          </a:r>
          <a:r>
            <a:rPr lang="zh-TW" altLang="en-US" sz="2400" kern="1200" dirty="0" smtClean="0"/>
            <a:t>Ｍ參與課程</a:t>
          </a:r>
          <a:endParaRPr lang="zh-TW" altLang="en-US" sz="2400" kern="1200" dirty="0"/>
        </a:p>
        <a:p>
          <a:pPr marL="228600" lvl="1" indent="-228600" algn="l" defTabSz="1066800">
            <a:lnSpc>
              <a:spcPct val="90000"/>
            </a:lnSpc>
            <a:spcBef>
              <a:spcPct val="0"/>
            </a:spcBef>
            <a:spcAft>
              <a:spcPct val="15000"/>
            </a:spcAft>
            <a:buChar char="••"/>
          </a:pPr>
          <a:r>
            <a:rPr lang="zh-TW" altLang="en-US" sz="2400" kern="1200" dirty="0" smtClean="0"/>
            <a:t>我方派遣導師前往</a:t>
          </a:r>
          <a:r>
            <a:rPr lang="zh-TW" altLang="en-US" sz="2400" kern="1200" dirty="0" smtClean="0"/>
            <a:t>波爾多</a:t>
          </a:r>
          <a:r>
            <a:rPr lang="en-US" altLang="zh-TW" sz="2400" kern="1200" dirty="0" smtClean="0"/>
            <a:t>E</a:t>
          </a:r>
          <a:r>
            <a:rPr lang="zh-TW" altLang="en-US" sz="2400" kern="1200" dirty="0" smtClean="0"/>
            <a:t>Ｎ</a:t>
          </a:r>
          <a:r>
            <a:rPr lang="zh-TW" altLang="en-US" sz="2400" kern="1200" dirty="0" smtClean="0"/>
            <a:t>Ｍ見習</a:t>
          </a:r>
          <a:endParaRPr lang="zh-TW" altLang="en-US" sz="2400" kern="1200" dirty="0"/>
        </a:p>
        <a:p>
          <a:pPr marL="228600" lvl="1" indent="-228600" algn="l" defTabSz="1066800">
            <a:lnSpc>
              <a:spcPct val="90000"/>
            </a:lnSpc>
            <a:spcBef>
              <a:spcPct val="0"/>
            </a:spcBef>
            <a:spcAft>
              <a:spcPct val="15000"/>
            </a:spcAft>
            <a:buChar char="••"/>
          </a:pPr>
          <a:r>
            <a:rPr lang="en-US" altLang="en-US" sz="2400" kern="1200" dirty="0" smtClean="0"/>
            <a:t>ENM</a:t>
          </a:r>
          <a:r>
            <a:rPr lang="zh-TW" altLang="en-US" sz="2400" kern="1200" dirty="0" smtClean="0"/>
            <a:t>派遣司法官學員到本學院見習</a:t>
          </a:r>
          <a:endParaRPr lang="zh-TW" altLang="en-US" sz="2400" kern="1200" dirty="0"/>
        </a:p>
      </dsp:txBody>
      <dsp:txXfrm>
        <a:off x="4455198" y="1420252"/>
        <a:ext cx="3908032" cy="36892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D6C29-015D-4893-9B1F-06CCAD669FDC}">
      <dsp:nvSpPr>
        <dsp:cNvPr id="0" name=""/>
        <dsp:cNvSpPr/>
      </dsp:nvSpPr>
      <dsp:spPr>
        <a:xfrm>
          <a:off x="2636" y="430166"/>
          <a:ext cx="2570124" cy="1001596"/>
        </a:xfrm>
        <a:prstGeom prst="rect">
          <a:avLst/>
        </a:prstGeom>
        <a:gradFill rotWithShape="0">
          <a:gsLst>
            <a:gs pos="0">
              <a:schemeClr val="accent2">
                <a:hueOff val="0"/>
                <a:satOff val="0"/>
                <a:lumOff val="0"/>
                <a:alphaOff val="0"/>
                <a:tint val="60000"/>
                <a:satMod val="250000"/>
              </a:schemeClr>
            </a:gs>
            <a:gs pos="35000">
              <a:schemeClr val="accent2">
                <a:hueOff val="0"/>
                <a:satOff val="0"/>
                <a:lumOff val="0"/>
                <a:alphaOff val="0"/>
                <a:tint val="47000"/>
                <a:satMod val="275000"/>
              </a:schemeClr>
            </a:gs>
            <a:gs pos="100000">
              <a:schemeClr val="accent2">
                <a:hueOff val="0"/>
                <a:satOff val="0"/>
                <a:lumOff val="0"/>
                <a:alphaOff val="0"/>
                <a:tint val="25000"/>
                <a:satMod val="300000"/>
              </a:schemeClr>
            </a:gs>
          </a:gsLst>
          <a:lin ang="16200000" scaled="1"/>
        </a:gradFill>
        <a:ln w="1270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zh-TW" altLang="en-US" sz="2100" kern="1200" dirty="0" smtClean="0"/>
            <a:t>司法官職前養成</a:t>
          </a:r>
          <a:endParaRPr lang="zh-TW" altLang="en-US" sz="2100" kern="1200" dirty="0"/>
        </a:p>
      </dsp:txBody>
      <dsp:txXfrm>
        <a:off x="2636" y="430166"/>
        <a:ext cx="2570124" cy="1001596"/>
      </dsp:txXfrm>
    </dsp:sp>
    <dsp:sp modelId="{5A6711BC-8F67-4719-B510-4D91E4CDFFB5}">
      <dsp:nvSpPr>
        <dsp:cNvPr id="0" name=""/>
        <dsp:cNvSpPr/>
      </dsp:nvSpPr>
      <dsp:spPr>
        <a:xfrm>
          <a:off x="2636" y="1431763"/>
          <a:ext cx="2570124" cy="285145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zh-TW" altLang="en-US" sz="2100" kern="1200" dirty="0" smtClean="0"/>
            <a:t>訓期長短</a:t>
          </a:r>
          <a:endParaRPr lang="zh-TW" altLang="en-US" sz="2100" kern="1200" dirty="0"/>
        </a:p>
        <a:p>
          <a:pPr marL="228600" lvl="1" indent="-228600" algn="l" defTabSz="933450">
            <a:lnSpc>
              <a:spcPct val="90000"/>
            </a:lnSpc>
            <a:spcBef>
              <a:spcPct val="0"/>
            </a:spcBef>
            <a:spcAft>
              <a:spcPct val="15000"/>
            </a:spcAft>
            <a:buChar char="••"/>
          </a:pPr>
          <a:r>
            <a:rPr lang="zh-TW" altLang="en-US" sz="2100" kern="1200" dirty="0" smtClean="0"/>
            <a:t>實習期間工作內容</a:t>
          </a:r>
          <a:endParaRPr lang="zh-TW" altLang="en-US" sz="2100" kern="1200" dirty="0"/>
        </a:p>
        <a:p>
          <a:pPr marL="228600" lvl="1" indent="-228600" algn="l" defTabSz="933450">
            <a:lnSpc>
              <a:spcPct val="90000"/>
            </a:lnSpc>
            <a:spcBef>
              <a:spcPct val="0"/>
            </a:spcBef>
            <a:spcAft>
              <a:spcPct val="15000"/>
            </a:spcAft>
            <a:buChar char="••"/>
          </a:pPr>
          <a:r>
            <a:rPr lang="zh-TW" altLang="en-US" sz="2100" kern="1200" dirty="0" smtClean="0"/>
            <a:t>課程規劃方式</a:t>
          </a:r>
          <a:endParaRPr lang="zh-TW" altLang="en-US" sz="2100" kern="1200" dirty="0"/>
        </a:p>
      </dsp:txBody>
      <dsp:txXfrm>
        <a:off x="2636" y="1431763"/>
        <a:ext cx="2570124" cy="2851457"/>
      </dsp:txXfrm>
    </dsp:sp>
    <dsp:sp modelId="{58B7E869-B805-4476-B067-13D4F769C26B}">
      <dsp:nvSpPr>
        <dsp:cNvPr id="0" name=""/>
        <dsp:cNvSpPr/>
      </dsp:nvSpPr>
      <dsp:spPr>
        <a:xfrm>
          <a:off x="2932577" y="430166"/>
          <a:ext cx="2570124" cy="1001596"/>
        </a:xfrm>
        <a:prstGeom prst="rect">
          <a:avLst/>
        </a:prstGeom>
        <a:gradFill rotWithShape="0">
          <a:gsLst>
            <a:gs pos="0">
              <a:schemeClr val="accent2">
                <a:hueOff val="5259187"/>
                <a:satOff val="-30948"/>
                <a:lumOff val="1178"/>
                <a:alphaOff val="0"/>
                <a:tint val="60000"/>
                <a:satMod val="250000"/>
              </a:schemeClr>
            </a:gs>
            <a:gs pos="35000">
              <a:schemeClr val="accent2">
                <a:hueOff val="5259187"/>
                <a:satOff val="-30948"/>
                <a:lumOff val="1178"/>
                <a:alphaOff val="0"/>
                <a:tint val="47000"/>
                <a:satMod val="275000"/>
              </a:schemeClr>
            </a:gs>
            <a:gs pos="100000">
              <a:schemeClr val="accent2">
                <a:hueOff val="5259187"/>
                <a:satOff val="-30948"/>
                <a:lumOff val="1178"/>
                <a:alphaOff val="0"/>
                <a:tint val="25000"/>
                <a:satMod val="300000"/>
              </a:schemeClr>
            </a:gs>
          </a:gsLst>
          <a:lin ang="16200000" scaled="1"/>
        </a:gradFill>
        <a:ln w="12700" cap="flat" cmpd="sng" algn="ctr">
          <a:solidFill>
            <a:schemeClr val="accent2">
              <a:hueOff val="5259187"/>
              <a:satOff val="-30948"/>
              <a:lumOff val="1178"/>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zh-TW" altLang="en-US" sz="2100" kern="1200" dirty="0" smtClean="0"/>
            <a:t>犯罪防治研究機構之組織建立及管理</a:t>
          </a:r>
          <a:endParaRPr lang="zh-TW" altLang="en-US" sz="2100" kern="1200" dirty="0"/>
        </a:p>
      </dsp:txBody>
      <dsp:txXfrm>
        <a:off x="2932577" y="430166"/>
        <a:ext cx="2570124" cy="1001596"/>
      </dsp:txXfrm>
    </dsp:sp>
    <dsp:sp modelId="{E9713C4F-B1EF-4F0C-BEF9-D7EDB2BF702D}">
      <dsp:nvSpPr>
        <dsp:cNvPr id="0" name=""/>
        <dsp:cNvSpPr/>
      </dsp:nvSpPr>
      <dsp:spPr>
        <a:xfrm>
          <a:off x="2932577" y="1431763"/>
          <a:ext cx="2570124" cy="2851457"/>
        </a:xfrm>
        <a:prstGeom prst="rect">
          <a:avLst/>
        </a:prstGeom>
        <a:solidFill>
          <a:schemeClr val="accent2">
            <a:tint val="40000"/>
            <a:alpha val="90000"/>
            <a:hueOff val="5708453"/>
            <a:satOff val="-29851"/>
            <a:lumOff val="-1799"/>
            <a:alphaOff val="0"/>
          </a:schemeClr>
        </a:solidFill>
        <a:ln w="12700" cap="flat" cmpd="sng" algn="ctr">
          <a:solidFill>
            <a:schemeClr val="accent2">
              <a:tint val="40000"/>
              <a:alpha val="90000"/>
              <a:hueOff val="5708453"/>
              <a:satOff val="-29851"/>
              <a:lumOff val="-179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altLang="zh-TW" sz="2100" kern="1200" dirty="0" smtClean="0"/>
            <a:t>CESDIP</a:t>
          </a:r>
          <a:r>
            <a:rPr lang="zh-TW" altLang="en-US" sz="2100" kern="1200" dirty="0" smtClean="0"/>
            <a:t>機關組成方式</a:t>
          </a:r>
          <a:endParaRPr lang="zh-TW" altLang="en-US" sz="2100" kern="1200" dirty="0"/>
        </a:p>
        <a:p>
          <a:pPr marL="228600" lvl="1" indent="-228600" algn="l" defTabSz="933450">
            <a:lnSpc>
              <a:spcPct val="90000"/>
            </a:lnSpc>
            <a:spcBef>
              <a:spcPct val="0"/>
            </a:spcBef>
            <a:spcAft>
              <a:spcPct val="15000"/>
            </a:spcAft>
            <a:buChar char="••"/>
          </a:pPr>
          <a:r>
            <a:rPr lang="zh-TW" altLang="en-US" sz="2100" kern="1200" dirty="0" smtClean="0"/>
            <a:t>與大學合作讓研究生針對特定主題研究</a:t>
          </a:r>
          <a:endParaRPr lang="zh-TW" altLang="en-US" sz="2100" kern="1200" dirty="0"/>
        </a:p>
      </dsp:txBody>
      <dsp:txXfrm>
        <a:off x="2932577" y="1431763"/>
        <a:ext cx="2570124" cy="2851457"/>
      </dsp:txXfrm>
    </dsp:sp>
    <dsp:sp modelId="{A9324A7F-CD01-42EE-A202-2664901AF645}">
      <dsp:nvSpPr>
        <dsp:cNvPr id="0" name=""/>
        <dsp:cNvSpPr/>
      </dsp:nvSpPr>
      <dsp:spPr>
        <a:xfrm>
          <a:off x="5862519" y="430166"/>
          <a:ext cx="2570124" cy="1001596"/>
        </a:xfrm>
        <a:prstGeom prst="rect">
          <a:avLst/>
        </a:prstGeom>
        <a:gradFill rotWithShape="0">
          <a:gsLst>
            <a:gs pos="0">
              <a:schemeClr val="accent2">
                <a:hueOff val="10518374"/>
                <a:satOff val="-61895"/>
                <a:lumOff val="2355"/>
                <a:alphaOff val="0"/>
                <a:tint val="60000"/>
                <a:satMod val="250000"/>
              </a:schemeClr>
            </a:gs>
            <a:gs pos="35000">
              <a:schemeClr val="accent2">
                <a:hueOff val="10518374"/>
                <a:satOff val="-61895"/>
                <a:lumOff val="2355"/>
                <a:alphaOff val="0"/>
                <a:tint val="47000"/>
                <a:satMod val="275000"/>
              </a:schemeClr>
            </a:gs>
            <a:gs pos="100000">
              <a:schemeClr val="accent2">
                <a:hueOff val="10518374"/>
                <a:satOff val="-61895"/>
                <a:lumOff val="2355"/>
                <a:alphaOff val="0"/>
                <a:tint val="25000"/>
                <a:satMod val="300000"/>
              </a:schemeClr>
            </a:gs>
          </a:gsLst>
          <a:lin ang="16200000" scaled="1"/>
        </a:gradFill>
        <a:ln w="12700" cap="flat" cmpd="sng" algn="ctr">
          <a:solidFill>
            <a:schemeClr val="accent2">
              <a:hueOff val="10518374"/>
              <a:satOff val="-61895"/>
              <a:lumOff val="2355"/>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zh-TW" altLang="en-US" sz="2100" kern="1200" dirty="0" smtClean="0"/>
            <a:t>矯正制度之改革</a:t>
          </a:r>
          <a:endParaRPr lang="zh-TW" altLang="en-US" sz="2100" kern="1200" dirty="0"/>
        </a:p>
      </dsp:txBody>
      <dsp:txXfrm>
        <a:off x="5862519" y="430166"/>
        <a:ext cx="2570124" cy="1001596"/>
      </dsp:txXfrm>
    </dsp:sp>
    <dsp:sp modelId="{35AD6E7F-F56B-482C-9E50-8C712C8CD4C1}">
      <dsp:nvSpPr>
        <dsp:cNvPr id="0" name=""/>
        <dsp:cNvSpPr/>
      </dsp:nvSpPr>
      <dsp:spPr>
        <a:xfrm>
          <a:off x="5862519" y="1431763"/>
          <a:ext cx="2570124" cy="2851457"/>
        </a:xfrm>
        <a:prstGeom prst="rect">
          <a:avLst/>
        </a:prstGeom>
        <a:solidFill>
          <a:schemeClr val="accent2">
            <a:tint val="40000"/>
            <a:alpha val="90000"/>
            <a:hueOff val="11416906"/>
            <a:satOff val="-59703"/>
            <a:lumOff val="-3598"/>
            <a:alphaOff val="0"/>
          </a:schemeClr>
        </a:solidFill>
        <a:ln w="12700" cap="flat" cmpd="sng" algn="ctr">
          <a:solidFill>
            <a:schemeClr val="accent2">
              <a:tint val="40000"/>
              <a:alpha val="90000"/>
              <a:hueOff val="11416906"/>
              <a:satOff val="-59703"/>
              <a:lumOff val="-359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zh-TW" altLang="en-US" sz="2100" kern="1200" dirty="0" smtClean="0"/>
            <a:t>人性化之軟硬體</a:t>
          </a:r>
          <a:endParaRPr lang="zh-TW" altLang="en-US" sz="2100" kern="1200" dirty="0"/>
        </a:p>
        <a:p>
          <a:pPr marL="228600" lvl="1" indent="-228600" algn="l" defTabSz="933450">
            <a:lnSpc>
              <a:spcPct val="90000"/>
            </a:lnSpc>
            <a:spcBef>
              <a:spcPct val="0"/>
            </a:spcBef>
            <a:spcAft>
              <a:spcPct val="15000"/>
            </a:spcAft>
            <a:buChar char="••"/>
          </a:pPr>
          <a:r>
            <a:rPr lang="zh-TW" altLang="en-US" sz="2100" kern="1200" dirty="0" smtClean="0"/>
            <a:t>收容人順利返回社會，不只技職訓練，亦包含家庭、親友關係之維持。</a:t>
          </a:r>
          <a:endParaRPr lang="zh-TW" altLang="en-US" sz="2100" kern="1200" dirty="0"/>
        </a:p>
      </dsp:txBody>
      <dsp:txXfrm>
        <a:off x="5862519" y="1431763"/>
        <a:ext cx="2570124" cy="28514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B530D-AD1D-47E6-8081-D48B1C26EA89}">
      <dsp:nvSpPr>
        <dsp:cNvPr id="0" name=""/>
        <dsp:cNvSpPr/>
      </dsp:nvSpPr>
      <dsp:spPr>
        <a:xfrm>
          <a:off x="653472" y="0"/>
          <a:ext cx="7406022" cy="482453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60ED9A-261E-4D11-BC52-326AAD116FEF}">
      <dsp:nvSpPr>
        <dsp:cNvPr id="0" name=""/>
        <dsp:cNvSpPr/>
      </dsp:nvSpPr>
      <dsp:spPr>
        <a:xfrm>
          <a:off x="3828" y="1447360"/>
          <a:ext cx="1674098" cy="1929814"/>
        </a:xfrm>
        <a:prstGeom prst="roundRect">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zh-TW" sz="1800" b="1" kern="1200" dirty="0" smtClean="0">
              <a:solidFill>
                <a:schemeClr val="tx1"/>
              </a:solidFill>
            </a:rPr>
            <a:t>前</a:t>
          </a:r>
          <a:r>
            <a:rPr lang="en-US" sz="1800" b="1" kern="1200" dirty="0" smtClean="0">
              <a:solidFill>
                <a:schemeClr val="tx1"/>
              </a:solidFill>
            </a:rPr>
            <a:t>2</a:t>
          </a:r>
          <a:r>
            <a:rPr lang="zh-TW" sz="1800" b="1" kern="1200" dirty="0" smtClean="0">
              <a:solidFill>
                <a:schemeClr val="tx1"/>
              </a:solidFill>
            </a:rPr>
            <a:t>個月理論課程</a:t>
          </a:r>
          <a:endParaRPr lang="zh-TW" sz="1800" kern="1200" dirty="0">
            <a:solidFill>
              <a:schemeClr val="tx1"/>
            </a:solidFill>
          </a:endParaRPr>
        </a:p>
      </dsp:txBody>
      <dsp:txXfrm>
        <a:off x="85551" y="1529083"/>
        <a:ext cx="1510652" cy="1766368"/>
      </dsp:txXfrm>
    </dsp:sp>
    <dsp:sp modelId="{D17FCB4F-A7CE-4A1D-8006-A0C7E0BCC864}">
      <dsp:nvSpPr>
        <dsp:cNvPr id="0" name=""/>
        <dsp:cNvSpPr/>
      </dsp:nvSpPr>
      <dsp:spPr>
        <a:xfrm>
          <a:off x="1761631" y="1447360"/>
          <a:ext cx="1674098" cy="1929814"/>
        </a:xfrm>
        <a:prstGeom prst="roundRect">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zh-TW" sz="1800" b="1" kern="1200" smtClean="0"/>
            <a:t>實習法庭模擬課程考試</a:t>
          </a:r>
          <a:endParaRPr lang="zh-TW" sz="1800" kern="1200"/>
        </a:p>
      </dsp:txBody>
      <dsp:txXfrm>
        <a:off x="1843354" y="1529083"/>
        <a:ext cx="1510652" cy="1766368"/>
      </dsp:txXfrm>
    </dsp:sp>
    <dsp:sp modelId="{D7F25499-5AD8-4087-8945-641FC3D8C4E7}">
      <dsp:nvSpPr>
        <dsp:cNvPr id="0" name=""/>
        <dsp:cNvSpPr/>
      </dsp:nvSpPr>
      <dsp:spPr>
        <a:xfrm>
          <a:off x="3519434" y="1447360"/>
          <a:ext cx="1674098" cy="1929814"/>
        </a:xfrm>
        <a:prstGeom prst="roundRect">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zh-TW" sz="1800" b="1" kern="1200" smtClean="0"/>
            <a:t>實習階段，一邊上課一邊上班</a:t>
          </a:r>
          <a:r>
            <a:rPr lang="en-US" sz="1800" b="1" kern="1200" smtClean="0"/>
            <a:t>(3</a:t>
          </a:r>
          <a:r>
            <a:rPr lang="zh-TW" sz="1800" b="1" kern="1200" smtClean="0"/>
            <a:t>天上課，</a:t>
          </a:r>
          <a:r>
            <a:rPr lang="en-US" sz="1800" b="1" kern="1200" smtClean="0"/>
            <a:t>2</a:t>
          </a:r>
          <a:r>
            <a:rPr lang="zh-TW" sz="1800" b="1" kern="1200" smtClean="0"/>
            <a:t>天上班</a:t>
          </a:r>
          <a:r>
            <a:rPr lang="en-US" sz="1800" b="1" kern="1200" smtClean="0"/>
            <a:t>)</a:t>
          </a:r>
          <a:endParaRPr lang="zh-TW" sz="1800" kern="1200"/>
        </a:p>
      </dsp:txBody>
      <dsp:txXfrm>
        <a:off x="3601157" y="1529083"/>
        <a:ext cx="1510652" cy="1766368"/>
      </dsp:txXfrm>
    </dsp:sp>
    <dsp:sp modelId="{1ED7859F-9B65-49A1-A52A-B3175D662EF7}">
      <dsp:nvSpPr>
        <dsp:cNvPr id="0" name=""/>
        <dsp:cNvSpPr/>
      </dsp:nvSpPr>
      <dsp:spPr>
        <a:xfrm>
          <a:off x="5277237" y="1447360"/>
          <a:ext cx="1674098" cy="1929814"/>
        </a:xfrm>
        <a:prstGeom prst="roundRect">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zh-TW" sz="1800" b="1" kern="1200" smtClean="0"/>
            <a:t>每滿一年面談決定是否續約</a:t>
          </a:r>
          <a:endParaRPr lang="zh-TW" sz="1800" kern="1200"/>
        </a:p>
      </dsp:txBody>
      <dsp:txXfrm>
        <a:off x="5358960" y="1529083"/>
        <a:ext cx="1510652" cy="1766368"/>
      </dsp:txXfrm>
    </dsp:sp>
    <dsp:sp modelId="{217507B7-E0B9-4A8B-8350-2703B45B3B2B}">
      <dsp:nvSpPr>
        <dsp:cNvPr id="0" name=""/>
        <dsp:cNvSpPr/>
      </dsp:nvSpPr>
      <dsp:spPr>
        <a:xfrm>
          <a:off x="7035040" y="1447360"/>
          <a:ext cx="1674098" cy="1929814"/>
        </a:xfrm>
        <a:prstGeom prst="roundRect">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zh-TW" sz="1800" b="1" kern="1200" dirty="0" smtClean="0">
              <a:solidFill>
                <a:schemeClr val="tx1"/>
              </a:solidFill>
            </a:rPr>
            <a:t>依實習檢察官不同之背景，客製化個人學習計畫</a:t>
          </a:r>
          <a:endParaRPr lang="zh-TW" sz="1800" kern="1200" dirty="0">
            <a:solidFill>
              <a:schemeClr val="tx1"/>
            </a:solidFill>
          </a:endParaRPr>
        </a:p>
      </dsp:txBody>
      <dsp:txXfrm>
        <a:off x="7116763" y="1529083"/>
        <a:ext cx="1510652" cy="17663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6BBB2-3F47-467B-A4E4-0BC5EA4803A1}">
      <dsp:nvSpPr>
        <dsp:cNvPr id="0" name=""/>
        <dsp:cNvSpPr/>
      </dsp:nvSpPr>
      <dsp:spPr>
        <a:xfrm>
          <a:off x="0" y="69103"/>
          <a:ext cx="8713438" cy="658783"/>
        </a:xfrm>
        <a:prstGeom prst="roundRect">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1973</a:t>
          </a:r>
          <a:r>
            <a:rPr lang="zh-TW" sz="2100" b="1" kern="1200" dirty="0" smtClean="0"/>
            <a:t>年成立，隸屬於荷蘭司法安全部下</a:t>
          </a:r>
          <a:endParaRPr lang="zh-TW" sz="2100" kern="1200" dirty="0"/>
        </a:p>
      </dsp:txBody>
      <dsp:txXfrm>
        <a:off x="32159" y="101262"/>
        <a:ext cx="8649120" cy="594465"/>
      </dsp:txXfrm>
    </dsp:sp>
    <dsp:sp modelId="{8026BC7A-7451-4CFE-B944-060F40F4ADA2}">
      <dsp:nvSpPr>
        <dsp:cNvPr id="0" name=""/>
        <dsp:cNvSpPr/>
      </dsp:nvSpPr>
      <dsp:spPr>
        <a:xfrm>
          <a:off x="0" y="788366"/>
          <a:ext cx="8713438" cy="658783"/>
        </a:xfrm>
        <a:prstGeom prst="roundRect">
          <a:avLst/>
        </a:prstGeom>
        <a:solidFill>
          <a:schemeClr val="accent4">
            <a:hueOff val="-2167194"/>
            <a:satOff val="10282"/>
            <a:lumOff val="-2222"/>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zh-TW" sz="2100" b="1" kern="1200" smtClean="0"/>
            <a:t>組織規模約</a:t>
          </a:r>
          <a:r>
            <a:rPr lang="en-US" sz="2100" b="1" kern="1200" smtClean="0"/>
            <a:t>90</a:t>
          </a:r>
          <a:r>
            <a:rPr lang="zh-TW" sz="2100" b="1" kern="1200" smtClean="0"/>
            <a:t>名員工，每年預算約</a:t>
          </a:r>
          <a:r>
            <a:rPr lang="en-US" sz="2100" b="1" kern="1200" smtClean="0"/>
            <a:t>1200</a:t>
          </a:r>
          <a:r>
            <a:rPr lang="zh-TW" sz="2100" b="1" kern="1200" smtClean="0"/>
            <a:t>萬歐元</a:t>
          </a:r>
          <a:endParaRPr lang="zh-TW" sz="2100" kern="1200"/>
        </a:p>
      </dsp:txBody>
      <dsp:txXfrm>
        <a:off x="32159" y="820525"/>
        <a:ext cx="8649120" cy="594465"/>
      </dsp:txXfrm>
    </dsp:sp>
    <dsp:sp modelId="{4385854C-00DB-41A7-9FB7-3A11339F40F2}">
      <dsp:nvSpPr>
        <dsp:cNvPr id="0" name=""/>
        <dsp:cNvSpPr/>
      </dsp:nvSpPr>
      <dsp:spPr>
        <a:xfrm>
          <a:off x="0" y="1507629"/>
          <a:ext cx="8713438" cy="658783"/>
        </a:xfrm>
        <a:prstGeom prst="roundRect">
          <a:avLst/>
        </a:prstGeom>
        <a:solidFill>
          <a:schemeClr val="accent4">
            <a:hueOff val="-4334388"/>
            <a:satOff val="20563"/>
            <a:lumOff val="-4444"/>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zh-TW" sz="2100" b="1" kern="1200" smtClean="0"/>
            <a:t>內有統計部門、研究部門及對外聯絡部門</a:t>
          </a:r>
          <a:endParaRPr lang="zh-TW" sz="2100" kern="1200"/>
        </a:p>
      </dsp:txBody>
      <dsp:txXfrm>
        <a:off x="32159" y="1539788"/>
        <a:ext cx="8649120" cy="594465"/>
      </dsp:txXfrm>
    </dsp:sp>
    <dsp:sp modelId="{6F37366C-2102-4D69-B2F2-EFCACC70411A}">
      <dsp:nvSpPr>
        <dsp:cNvPr id="0" name=""/>
        <dsp:cNvSpPr/>
      </dsp:nvSpPr>
      <dsp:spPr>
        <a:xfrm>
          <a:off x="0" y="2226892"/>
          <a:ext cx="8713438" cy="658783"/>
        </a:xfrm>
        <a:prstGeom prst="roundRect">
          <a:avLst/>
        </a:prstGeom>
        <a:solidFill>
          <a:schemeClr val="tx2">
            <a:lumMod val="40000"/>
            <a:lumOff val="6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zh-TW" sz="2100" b="1" kern="1200" dirty="0" smtClean="0">
              <a:solidFill>
                <a:schemeClr val="tx1"/>
              </a:solidFill>
            </a:rPr>
            <a:t>每年研究案約</a:t>
          </a:r>
          <a:r>
            <a:rPr lang="en-US" sz="2100" b="1" kern="1200" dirty="0" smtClean="0">
              <a:solidFill>
                <a:schemeClr val="tx1"/>
              </a:solidFill>
            </a:rPr>
            <a:t>150</a:t>
          </a:r>
          <a:r>
            <a:rPr lang="zh-TW" sz="2100" b="1" kern="1200" dirty="0" smtClean="0">
              <a:solidFill>
                <a:schemeClr val="tx1"/>
              </a:solidFill>
            </a:rPr>
            <a:t>件，最大宗委託來源為法務部及國會委託</a:t>
          </a:r>
          <a:endParaRPr lang="zh-TW" sz="2100" kern="1200" dirty="0">
            <a:solidFill>
              <a:schemeClr val="tx1"/>
            </a:solidFill>
          </a:endParaRPr>
        </a:p>
      </dsp:txBody>
      <dsp:txXfrm>
        <a:off x="32159" y="2259051"/>
        <a:ext cx="8649120" cy="594465"/>
      </dsp:txXfrm>
    </dsp:sp>
    <dsp:sp modelId="{8C5DE047-2393-42B8-8427-FE9BCA0219A1}">
      <dsp:nvSpPr>
        <dsp:cNvPr id="0" name=""/>
        <dsp:cNvSpPr/>
      </dsp:nvSpPr>
      <dsp:spPr>
        <a:xfrm>
          <a:off x="0" y="2946155"/>
          <a:ext cx="8713438" cy="658783"/>
        </a:xfrm>
        <a:prstGeom prst="roundRect">
          <a:avLst/>
        </a:prstGeom>
        <a:solidFill>
          <a:schemeClr val="accent3">
            <a:lumMod val="40000"/>
            <a:lumOff val="6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zh-TW" sz="2100" b="1" kern="1200" dirty="0" smtClean="0">
              <a:solidFill>
                <a:schemeClr val="tx1"/>
              </a:solidFill>
            </a:rPr>
            <a:t>研究議題為犯罪防治相關議題</a:t>
          </a:r>
          <a:endParaRPr lang="zh-TW" sz="2100" kern="1200" dirty="0">
            <a:solidFill>
              <a:schemeClr val="tx1"/>
            </a:solidFill>
          </a:endParaRPr>
        </a:p>
      </dsp:txBody>
      <dsp:txXfrm>
        <a:off x="32159" y="2978314"/>
        <a:ext cx="8649120" cy="594465"/>
      </dsp:txXfrm>
    </dsp:sp>
    <dsp:sp modelId="{DDB3C825-BA3A-4D97-AE67-9DE3428C4183}">
      <dsp:nvSpPr>
        <dsp:cNvPr id="0" name=""/>
        <dsp:cNvSpPr/>
      </dsp:nvSpPr>
      <dsp:spPr>
        <a:xfrm>
          <a:off x="0" y="3665418"/>
          <a:ext cx="8713438" cy="658783"/>
        </a:xfrm>
        <a:prstGeom prst="roundRect">
          <a:avLst/>
        </a:prstGeom>
        <a:solidFill>
          <a:schemeClr val="accent4">
            <a:hueOff val="-10835967"/>
            <a:satOff val="51407"/>
            <a:lumOff val="-11111"/>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zh-TW" sz="2100" b="1" kern="1200" dirty="0" smtClean="0">
              <a:solidFill>
                <a:schemeClr val="tx1"/>
              </a:solidFill>
            </a:rPr>
            <a:t>研究內容及結果全數公開</a:t>
          </a:r>
          <a:endParaRPr lang="zh-TW" sz="2100" kern="1200" dirty="0">
            <a:solidFill>
              <a:schemeClr val="tx1"/>
            </a:solidFill>
          </a:endParaRPr>
        </a:p>
      </dsp:txBody>
      <dsp:txXfrm>
        <a:off x="32159" y="3697577"/>
        <a:ext cx="8649120" cy="594465"/>
      </dsp:txXfrm>
    </dsp:sp>
    <dsp:sp modelId="{378DAD89-E3E5-4CB1-9FC9-4623AEF8650B}">
      <dsp:nvSpPr>
        <dsp:cNvPr id="0" name=""/>
        <dsp:cNvSpPr/>
      </dsp:nvSpPr>
      <dsp:spPr>
        <a:xfrm>
          <a:off x="0" y="4384681"/>
          <a:ext cx="8713438" cy="658783"/>
        </a:xfrm>
        <a:prstGeom prst="roundRect">
          <a:avLst/>
        </a:prstGeom>
        <a:solidFill>
          <a:schemeClr val="accent4">
            <a:hueOff val="-13003162"/>
            <a:satOff val="61689"/>
            <a:lumOff val="-1333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zh-TW" sz="2100" b="1" kern="1200" smtClean="0"/>
            <a:t>重視與其他單位之合作</a:t>
          </a:r>
          <a:r>
            <a:rPr lang="en-US" sz="2100" b="1" kern="1200" smtClean="0"/>
            <a:t>(</a:t>
          </a:r>
          <a:r>
            <a:rPr lang="zh-TW" sz="2100" b="1" kern="1200" smtClean="0"/>
            <a:t>荷蘭國家統計局、警政及司法單位</a:t>
          </a:r>
          <a:r>
            <a:rPr lang="en-US" sz="2100" b="1" kern="1200" smtClean="0"/>
            <a:t>)</a:t>
          </a:r>
          <a:endParaRPr lang="zh-TW" sz="2100" kern="1200"/>
        </a:p>
      </dsp:txBody>
      <dsp:txXfrm>
        <a:off x="32159" y="4416840"/>
        <a:ext cx="8649120" cy="5944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4BD36-5E5F-43E8-B2E0-75CC650BE6B7}">
      <dsp:nvSpPr>
        <dsp:cNvPr id="0" name=""/>
        <dsp:cNvSpPr/>
      </dsp:nvSpPr>
      <dsp:spPr>
        <a:xfrm>
          <a:off x="884215" y="0"/>
          <a:ext cx="4988768" cy="4988768"/>
        </a:xfrm>
        <a:prstGeom prst="triangle">
          <a:avLst/>
        </a:prstGeom>
        <a:gradFill rotWithShape="0">
          <a:gsLst>
            <a:gs pos="0">
              <a:schemeClr val="accent4">
                <a:hueOff val="0"/>
                <a:satOff val="0"/>
                <a:lumOff val="0"/>
                <a:alphaOff val="0"/>
                <a:tint val="60000"/>
                <a:satMod val="250000"/>
              </a:schemeClr>
            </a:gs>
            <a:gs pos="35000">
              <a:schemeClr val="accent4">
                <a:hueOff val="0"/>
                <a:satOff val="0"/>
                <a:lumOff val="0"/>
                <a:alphaOff val="0"/>
                <a:tint val="47000"/>
                <a:satMod val="275000"/>
              </a:schemeClr>
            </a:gs>
            <a:gs pos="100000">
              <a:schemeClr val="accent4">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F6BB842-14C8-4C7E-B33A-7DF203CF0536}">
      <dsp:nvSpPr>
        <dsp:cNvPr id="0" name=""/>
        <dsp:cNvSpPr/>
      </dsp:nvSpPr>
      <dsp:spPr>
        <a:xfrm>
          <a:off x="2641565" y="499363"/>
          <a:ext cx="4716765" cy="886675"/>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zh-TW" sz="1800" b="1" kern="1200" dirty="0" smtClean="0"/>
            <a:t>全國有</a:t>
          </a:r>
          <a:r>
            <a:rPr lang="en-US" sz="1800" b="1" kern="1200" dirty="0" smtClean="0"/>
            <a:t>35</a:t>
          </a:r>
          <a:r>
            <a:rPr lang="zh-TW" sz="1800" b="1" kern="1200" dirty="0" smtClean="0"/>
            <a:t>座監獄，其中 </a:t>
          </a:r>
          <a:r>
            <a:rPr lang="en-US" sz="1800" b="1" kern="1200" dirty="0" smtClean="0"/>
            <a:t>17</a:t>
          </a:r>
          <a:r>
            <a:rPr lang="zh-TW" sz="1800" b="1" kern="1200" dirty="0" smtClean="0"/>
            <a:t>座位在荷語區、 </a:t>
          </a:r>
          <a:r>
            <a:rPr lang="en-US" sz="1800" b="1" kern="1200" dirty="0" smtClean="0"/>
            <a:t>2</a:t>
          </a:r>
          <a:r>
            <a:rPr lang="zh-TW" sz="1800" b="1" kern="1200" dirty="0" smtClean="0"/>
            <a:t>座位於布魯塞爾區、</a:t>
          </a:r>
          <a:r>
            <a:rPr lang="en-US" sz="1800" b="1" kern="1200" dirty="0" smtClean="0"/>
            <a:t>18</a:t>
          </a:r>
          <a:r>
            <a:rPr lang="zh-TW" sz="1800" b="1" kern="1200" dirty="0" smtClean="0"/>
            <a:t>座在法語區。</a:t>
          </a:r>
          <a:endParaRPr lang="zh-TW" sz="1800" kern="1200" dirty="0"/>
        </a:p>
      </dsp:txBody>
      <dsp:txXfrm>
        <a:off x="2684849" y="542647"/>
        <a:ext cx="4630197" cy="800107"/>
      </dsp:txXfrm>
    </dsp:sp>
    <dsp:sp modelId="{9337308E-0F5B-43F2-8FFD-91D20EDF3399}">
      <dsp:nvSpPr>
        <dsp:cNvPr id="0" name=""/>
        <dsp:cNvSpPr/>
      </dsp:nvSpPr>
      <dsp:spPr>
        <a:xfrm>
          <a:off x="2561082" y="1496873"/>
          <a:ext cx="4877732" cy="886675"/>
        </a:xfrm>
        <a:prstGeom prst="roundRect">
          <a:avLst/>
        </a:prstGeom>
        <a:solidFill>
          <a:schemeClr val="lt1">
            <a:alpha val="90000"/>
            <a:hueOff val="0"/>
            <a:satOff val="0"/>
            <a:lumOff val="0"/>
            <a:alphaOff val="0"/>
          </a:schemeClr>
        </a:solidFill>
        <a:ln w="12700" cap="flat" cmpd="sng" algn="ctr">
          <a:solidFill>
            <a:schemeClr val="accent4">
              <a:hueOff val="-4334388"/>
              <a:satOff val="20563"/>
              <a:lumOff val="-444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zh-TW" sz="2000" b="1" kern="1200" dirty="0" smtClean="0"/>
            <a:t>全國共</a:t>
          </a:r>
          <a:r>
            <a:rPr lang="en-US" sz="2000" b="1" kern="1200" dirty="0" smtClean="0"/>
            <a:t>10,157</a:t>
          </a:r>
          <a:r>
            <a:rPr lang="zh-TW" sz="2000" b="1" kern="1200" dirty="0" smtClean="0"/>
            <a:t>位收容人，略超過全國監獄收容量之</a:t>
          </a:r>
          <a:r>
            <a:rPr lang="en-US" sz="2000" b="1" kern="1200" dirty="0" smtClean="0"/>
            <a:t>9,269</a:t>
          </a:r>
          <a:r>
            <a:rPr lang="zh-TW" sz="2000" b="1" kern="1200" dirty="0" smtClean="0"/>
            <a:t>人</a:t>
          </a:r>
          <a:endParaRPr lang="zh-TW" sz="2000" kern="1200" dirty="0"/>
        </a:p>
      </dsp:txBody>
      <dsp:txXfrm>
        <a:off x="2604366" y="1540157"/>
        <a:ext cx="4791164" cy="800107"/>
      </dsp:txXfrm>
    </dsp:sp>
    <dsp:sp modelId="{EC3CE460-5E02-4B4C-87A0-FBBAC2746E38}">
      <dsp:nvSpPr>
        <dsp:cNvPr id="0" name=""/>
        <dsp:cNvSpPr/>
      </dsp:nvSpPr>
      <dsp:spPr>
        <a:xfrm>
          <a:off x="2592844" y="2494384"/>
          <a:ext cx="4814208" cy="886675"/>
        </a:xfrm>
        <a:prstGeom prst="roundRect">
          <a:avLst/>
        </a:prstGeom>
        <a:solidFill>
          <a:schemeClr val="lt1">
            <a:alpha val="90000"/>
            <a:hueOff val="0"/>
            <a:satOff val="0"/>
            <a:lumOff val="0"/>
            <a:alphaOff val="0"/>
          </a:schemeClr>
        </a:solidFill>
        <a:ln w="12700" cap="flat" cmpd="sng" algn="ctr">
          <a:solidFill>
            <a:schemeClr val="accent4">
              <a:hueOff val="-8668775"/>
              <a:satOff val="41126"/>
              <a:lumOff val="-888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zh-TW" altLang="en-US" sz="1800" b="1" kern="1200" dirty="0" smtClean="0"/>
            <a:t>比利時矯正機關以給予收容人安全及人性化執行判決為宗旨，終極目標是讓收容人返回社會。</a:t>
          </a:r>
          <a:endParaRPr lang="zh-TW" altLang="en-US" sz="1800" kern="1200" dirty="0"/>
        </a:p>
      </dsp:txBody>
      <dsp:txXfrm>
        <a:off x="2636128" y="2537668"/>
        <a:ext cx="4727640" cy="800107"/>
      </dsp:txXfrm>
    </dsp:sp>
    <dsp:sp modelId="{13565123-0BC6-4B2D-8013-0DEFF22C8547}">
      <dsp:nvSpPr>
        <dsp:cNvPr id="0" name=""/>
        <dsp:cNvSpPr/>
      </dsp:nvSpPr>
      <dsp:spPr>
        <a:xfrm>
          <a:off x="2520840" y="3491894"/>
          <a:ext cx="4958216" cy="886675"/>
        </a:xfrm>
        <a:prstGeom prst="roundRect">
          <a:avLst/>
        </a:prstGeom>
        <a:solidFill>
          <a:schemeClr val="lt1">
            <a:alpha val="90000"/>
            <a:hueOff val="0"/>
            <a:satOff val="0"/>
            <a:lumOff val="0"/>
            <a:alphaOff val="0"/>
          </a:schemeClr>
        </a:solidFill>
        <a:ln w="12700" cap="flat" cmpd="sng" algn="ctr">
          <a:solidFill>
            <a:schemeClr val="accent4">
              <a:hueOff val="-13003162"/>
              <a:satOff val="61689"/>
              <a:lumOff val="-1333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zh-TW" sz="2000" b="1" kern="1200" dirty="0" smtClean="0"/>
            <a:t>比利時現修建</a:t>
          </a:r>
          <a:r>
            <a:rPr lang="en-US" sz="2000" b="1" kern="1200" dirty="0" smtClean="0"/>
            <a:t>3</a:t>
          </a:r>
          <a:r>
            <a:rPr lang="zh-TW" sz="2000" b="1" kern="1200" dirty="0" smtClean="0"/>
            <a:t>座新監獄</a:t>
          </a:r>
          <a:r>
            <a:rPr lang="zh-TW" altLang="en-US" sz="2000" b="1" kern="1200" dirty="0" smtClean="0"/>
            <a:t>。目前建造中之</a:t>
          </a:r>
          <a:r>
            <a:rPr lang="zh-TW" sz="2000" b="1" kern="1200" dirty="0" smtClean="0"/>
            <a:t>監獄為社區型監獄。</a:t>
          </a:r>
          <a:endParaRPr lang="zh-TW" sz="2000" kern="1200" dirty="0"/>
        </a:p>
      </dsp:txBody>
      <dsp:txXfrm>
        <a:off x="2564124" y="3535178"/>
        <a:ext cx="4871648" cy="8001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50642-E6FF-42E7-9C57-3DAB71594119}">
      <dsp:nvSpPr>
        <dsp:cNvPr id="0" name=""/>
        <dsp:cNvSpPr/>
      </dsp:nvSpPr>
      <dsp:spPr>
        <a:xfrm>
          <a:off x="4883" y="897693"/>
          <a:ext cx="4247552" cy="499712"/>
        </a:xfrm>
        <a:prstGeom prst="rect">
          <a:avLst/>
        </a:prstGeom>
        <a:solidFill>
          <a:schemeClr val="accent2">
            <a:hueOff val="0"/>
            <a:satOff val="0"/>
            <a:lumOff val="0"/>
            <a:alphaOff val="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E38FCC-9732-4B82-B608-3099B2392ECF}">
      <dsp:nvSpPr>
        <dsp:cNvPr id="0" name=""/>
        <dsp:cNvSpPr/>
      </dsp:nvSpPr>
      <dsp:spPr>
        <a:xfrm>
          <a:off x="4883" y="1085364"/>
          <a:ext cx="312040" cy="312040"/>
        </a:xfrm>
        <a:prstGeom prst="rect">
          <a:avLst/>
        </a:prstGeom>
        <a:solidFill>
          <a:schemeClr val="lt1">
            <a:alpha val="90000"/>
            <a:hueOff val="0"/>
            <a:satOff val="0"/>
            <a:lumOff val="0"/>
            <a:alphaOff val="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903D5F-3AC4-42EF-AC5E-E3FA09911620}">
      <dsp:nvSpPr>
        <dsp:cNvPr id="0" name=""/>
        <dsp:cNvSpPr/>
      </dsp:nvSpPr>
      <dsp:spPr>
        <a:xfrm>
          <a:off x="4883" y="0"/>
          <a:ext cx="4247552" cy="897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95" tIns="49530" rIns="74295" bIns="49530" numCol="1" spcCol="1270" anchor="ctr" anchorCtr="0">
          <a:noAutofit/>
        </a:bodyPr>
        <a:lstStyle/>
        <a:p>
          <a:pPr lvl="0" algn="l" defTabSz="1733550">
            <a:lnSpc>
              <a:spcPct val="90000"/>
            </a:lnSpc>
            <a:spcBef>
              <a:spcPct val="0"/>
            </a:spcBef>
            <a:spcAft>
              <a:spcPct val="35000"/>
            </a:spcAft>
          </a:pPr>
          <a:r>
            <a:rPr lang="zh-TW" altLang="en-US" sz="3900" kern="1200" dirty="0" smtClean="0"/>
            <a:t>司法交流課程計畫</a:t>
          </a:r>
          <a:endParaRPr lang="zh-TW" altLang="en-US" sz="3900" kern="1200" dirty="0"/>
        </a:p>
      </dsp:txBody>
      <dsp:txXfrm>
        <a:off x="4883" y="0"/>
        <a:ext cx="4247552" cy="897693"/>
      </dsp:txXfrm>
    </dsp:sp>
    <dsp:sp modelId="{DC4E7910-B250-48F8-B14F-FD48C5E00E42}">
      <dsp:nvSpPr>
        <dsp:cNvPr id="0" name=""/>
        <dsp:cNvSpPr/>
      </dsp:nvSpPr>
      <dsp:spPr>
        <a:xfrm>
          <a:off x="4883" y="1812721"/>
          <a:ext cx="312032" cy="312032"/>
        </a:xfrm>
        <a:prstGeom prst="rect">
          <a:avLst/>
        </a:prstGeom>
        <a:solidFill>
          <a:schemeClr val="lt1">
            <a:hueOff val="0"/>
            <a:satOff val="0"/>
            <a:lumOff val="0"/>
            <a:alphaOff val="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58EE95-2A89-4F5A-B638-B25198EEC1B3}">
      <dsp:nvSpPr>
        <dsp:cNvPr id="0" name=""/>
        <dsp:cNvSpPr/>
      </dsp:nvSpPr>
      <dsp:spPr>
        <a:xfrm>
          <a:off x="302212" y="1605063"/>
          <a:ext cx="3950224" cy="72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l" defTabSz="933450">
            <a:lnSpc>
              <a:spcPct val="90000"/>
            </a:lnSpc>
            <a:spcBef>
              <a:spcPct val="0"/>
            </a:spcBef>
            <a:spcAft>
              <a:spcPct val="35000"/>
            </a:spcAft>
          </a:pPr>
          <a:r>
            <a:rPr lang="zh-TW" altLang="en-US" sz="2100" kern="1200" dirty="0" smtClean="0"/>
            <a:t>短期交換課程</a:t>
          </a:r>
          <a:r>
            <a:rPr lang="en-US" altLang="zh-TW" sz="2100" kern="1200" dirty="0" smtClean="0"/>
            <a:t>(1</a:t>
          </a:r>
          <a:r>
            <a:rPr lang="zh-TW" altLang="en-US" sz="2100" kern="1200" dirty="0" smtClean="0"/>
            <a:t>至</a:t>
          </a:r>
          <a:r>
            <a:rPr lang="en-US" altLang="zh-TW" sz="2100" kern="1200" dirty="0" smtClean="0"/>
            <a:t>2</a:t>
          </a:r>
          <a:r>
            <a:rPr lang="zh-TW" altLang="en-US" sz="2100" kern="1200" dirty="0" smtClean="0"/>
            <a:t>週</a:t>
          </a:r>
          <a:r>
            <a:rPr lang="en-US" altLang="zh-TW" sz="2100" kern="1200" dirty="0" smtClean="0"/>
            <a:t>)</a:t>
          </a:r>
          <a:endParaRPr lang="zh-TW" altLang="en-US" sz="2100" kern="1200" dirty="0"/>
        </a:p>
      </dsp:txBody>
      <dsp:txXfrm>
        <a:off x="302212" y="1605063"/>
        <a:ext cx="3950224" cy="727349"/>
      </dsp:txXfrm>
    </dsp:sp>
    <dsp:sp modelId="{EB5289EB-381F-4640-B918-995B1B2B921A}">
      <dsp:nvSpPr>
        <dsp:cNvPr id="0" name=""/>
        <dsp:cNvSpPr/>
      </dsp:nvSpPr>
      <dsp:spPr>
        <a:xfrm>
          <a:off x="4883" y="2540071"/>
          <a:ext cx="312032" cy="312032"/>
        </a:xfrm>
        <a:prstGeom prst="rect">
          <a:avLst/>
        </a:prstGeom>
        <a:solidFill>
          <a:schemeClr val="lt1">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D80B22-AA5B-4F08-AE05-A17F7DFD2B06}">
      <dsp:nvSpPr>
        <dsp:cNvPr id="0" name=""/>
        <dsp:cNvSpPr/>
      </dsp:nvSpPr>
      <dsp:spPr>
        <a:xfrm>
          <a:off x="302212" y="2332412"/>
          <a:ext cx="3950224" cy="72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l" defTabSz="933450">
            <a:lnSpc>
              <a:spcPct val="90000"/>
            </a:lnSpc>
            <a:spcBef>
              <a:spcPct val="0"/>
            </a:spcBef>
            <a:spcAft>
              <a:spcPct val="35000"/>
            </a:spcAft>
          </a:pPr>
          <a:r>
            <a:rPr lang="zh-TW" altLang="en-US" sz="2100" kern="1200" dirty="0" smtClean="0"/>
            <a:t>長期交換課程</a:t>
          </a:r>
          <a:r>
            <a:rPr lang="en-US" altLang="zh-TW" sz="2100" kern="1200" dirty="0" smtClean="0"/>
            <a:t>(3</a:t>
          </a:r>
          <a:r>
            <a:rPr lang="zh-TW" altLang="en-US" sz="2100" kern="1200" dirty="0" smtClean="0"/>
            <a:t>個月至</a:t>
          </a:r>
          <a:r>
            <a:rPr lang="en-US" altLang="zh-TW" sz="2100" kern="1200" dirty="0" smtClean="0"/>
            <a:t>1</a:t>
          </a:r>
          <a:r>
            <a:rPr lang="zh-TW" altLang="en-US" sz="2100" kern="1200" dirty="0" smtClean="0"/>
            <a:t>年</a:t>
          </a:r>
          <a:r>
            <a:rPr lang="en-US" altLang="zh-TW" sz="2100" kern="1200" dirty="0" smtClean="0"/>
            <a:t>)</a:t>
          </a:r>
          <a:endParaRPr lang="zh-TW" altLang="en-US" sz="2100" kern="1200" dirty="0"/>
        </a:p>
      </dsp:txBody>
      <dsp:txXfrm>
        <a:off x="302212" y="2332412"/>
        <a:ext cx="3950224" cy="727349"/>
      </dsp:txXfrm>
    </dsp:sp>
    <dsp:sp modelId="{A2D86AB9-F227-49FD-8C0C-C7A9FA83744E}">
      <dsp:nvSpPr>
        <dsp:cNvPr id="0" name=""/>
        <dsp:cNvSpPr/>
      </dsp:nvSpPr>
      <dsp:spPr>
        <a:xfrm>
          <a:off x="4464814" y="897693"/>
          <a:ext cx="4247552" cy="499712"/>
        </a:xfrm>
        <a:prstGeom prst="rect">
          <a:avLst/>
        </a:prstGeom>
        <a:solidFill>
          <a:schemeClr val="accent3">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0AFE84-EC53-4112-A00D-B94ECF681C95}">
      <dsp:nvSpPr>
        <dsp:cNvPr id="0" name=""/>
        <dsp:cNvSpPr/>
      </dsp:nvSpPr>
      <dsp:spPr>
        <a:xfrm>
          <a:off x="4464814" y="1085364"/>
          <a:ext cx="312040" cy="312040"/>
        </a:xfrm>
        <a:prstGeom prst="rect">
          <a:avLst/>
        </a:prstGeom>
        <a:solidFill>
          <a:schemeClr val="lt1">
            <a:alpha val="90000"/>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7006DD-4FB5-46A2-989A-9343590F9C1D}">
      <dsp:nvSpPr>
        <dsp:cNvPr id="0" name=""/>
        <dsp:cNvSpPr/>
      </dsp:nvSpPr>
      <dsp:spPr>
        <a:xfrm>
          <a:off x="4464814" y="0"/>
          <a:ext cx="4247552" cy="897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95" tIns="49530" rIns="74295" bIns="49530" numCol="1" spcCol="1270" anchor="ctr" anchorCtr="0">
          <a:noAutofit/>
        </a:bodyPr>
        <a:lstStyle/>
        <a:p>
          <a:pPr lvl="0" algn="l" defTabSz="1733550">
            <a:lnSpc>
              <a:spcPct val="90000"/>
            </a:lnSpc>
            <a:spcBef>
              <a:spcPct val="0"/>
            </a:spcBef>
            <a:spcAft>
              <a:spcPct val="35000"/>
            </a:spcAft>
          </a:pPr>
          <a:r>
            <a:rPr lang="zh-TW" altLang="en-US" sz="3900" kern="1200" dirty="0" smtClean="0"/>
            <a:t>舉辦研討會</a:t>
          </a:r>
          <a:endParaRPr lang="zh-TW" altLang="en-US" sz="3900" kern="1200" dirty="0"/>
        </a:p>
      </dsp:txBody>
      <dsp:txXfrm>
        <a:off x="4464814" y="0"/>
        <a:ext cx="4247552" cy="897693"/>
      </dsp:txXfrm>
    </dsp:sp>
    <dsp:sp modelId="{BDC258A0-98B3-4B7F-AF54-5584F7C28D49}">
      <dsp:nvSpPr>
        <dsp:cNvPr id="0" name=""/>
        <dsp:cNvSpPr/>
      </dsp:nvSpPr>
      <dsp:spPr>
        <a:xfrm>
          <a:off x="4464814" y="1812721"/>
          <a:ext cx="312032" cy="312032"/>
        </a:xfrm>
        <a:prstGeom prst="rect">
          <a:avLst/>
        </a:prstGeom>
        <a:solidFill>
          <a:schemeClr val="lt1">
            <a:hueOff val="0"/>
            <a:satOff val="0"/>
            <a:lumOff val="0"/>
            <a:alphaOff val="0"/>
          </a:schemeClr>
        </a:solidFill>
        <a:ln w="285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5387D4-317B-4A35-9C67-80C3B419367D}">
      <dsp:nvSpPr>
        <dsp:cNvPr id="0" name=""/>
        <dsp:cNvSpPr/>
      </dsp:nvSpPr>
      <dsp:spPr>
        <a:xfrm>
          <a:off x="4762143" y="1605063"/>
          <a:ext cx="3950224" cy="72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l" defTabSz="933450">
            <a:lnSpc>
              <a:spcPct val="90000"/>
            </a:lnSpc>
            <a:spcBef>
              <a:spcPct val="0"/>
            </a:spcBef>
            <a:spcAft>
              <a:spcPct val="35000"/>
            </a:spcAft>
          </a:pPr>
          <a:r>
            <a:rPr lang="zh-TW" altLang="en-US" sz="2100" kern="1200" dirty="0" smtClean="0"/>
            <a:t>每年約</a:t>
          </a:r>
          <a:r>
            <a:rPr lang="en-US" altLang="zh-TW" sz="2100" kern="1200" dirty="0" smtClean="0"/>
            <a:t>80</a:t>
          </a:r>
          <a:r>
            <a:rPr lang="zh-TW" altLang="en-US" sz="2100" kern="1200" dirty="0" smtClean="0"/>
            <a:t>多場</a:t>
          </a:r>
          <a:endParaRPr lang="zh-TW" altLang="en-US" sz="2100" kern="1200" dirty="0"/>
        </a:p>
      </dsp:txBody>
      <dsp:txXfrm>
        <a:off x="4762143" y="1605063"/>
        <a:ext cx="3950224" cy="727349"/>
      </dsp:txXfrm>
    </dsp:sp>
    <dsp:sp modelId="{A14E256B-1C57-4F2A-BD18-7E871C335836}">
      <dsp:nvSpPr>
        <dsp:cNvPr id="0" name=""/>
        <dsp:cNvSpPr/>
      </dsp:nvSpPr>
      <dsp:spPr>
        <a:xfrm>
          <a:off x="4464814" y="2540071"/>
          <a:ext cx="312032" cy="312032"/>
        </a:xfrm>
        <a:prstGeom prst="rect">
          <a:avLst/>
        </a:prstGeom>
        <a:solidFill>
          <a:schemeClr val="lt1">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0EB032-5716-4665-81F9-3316B7269D0A}">
      <dsp:nvSpPr>
        <dsp:cNvPr id="0" name=""/>
        <dsp:cNvSpPr/>
      </dsp:nvSpPr>
      <dsp:spPr>
        <a:xfrm>
          <a:off x="4762143" y="2332412"/>
          <a:ext cx="3950224" cy="72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l" defTabSz="933450">
            <a:lnSpc>
              <a:spcPct val="90000"/>
            </a:lnSpc>
            <a:spcBef>
              <a:spcPct val="0"/>
            </a:spcBef>
            <a:spcAft>
              <a:spcPct val="35000"/>
            </a:spcAft>
          </a:pPr>
          <a:r>
            <a:rPr lang="zh-TW" altLang="en-US" sz="2100" kern="1200" dirty="0" smtClean="0"/>
            <a:t>法文、英文及德文</a:t>
          </a:r>
          <a:endParaRPr lang="zh-TW" altLang="en-US" sz="2100" kern="1200" dirty="0"/>
        </a:p>
      </dsp:txBody>
      <dsp:txXfrm>
        <a:off x="4762143" y="2332412"/>
        <a:ext cx="3950224" cy="727349"/>
      </dsp:txXfrm>
    </dsp:sp>
    <dsp:sp modelId="{3C61508B-E433-4E7C-8EE2-F7A3794C9C8A}">
      <dsp:nvSpPr>
        <dsp:cNvPr id="0" name=""/>
        <dsp:cNvSpPr/>
      </dsp:nvSpPr>
      <dsp:spPr>
        <a:xfrm>
          <a:off x="4464814" y="3267420"/>
          <a:ext cx="312032" cy="312032"/>
        </a:xfrm>
        <a:prstGeom prst="rect">
          <a:avLst/>
        </a:prstGeom>
        <a:solidFill>
          <a:schemeClr val="lt1">
            <a:hueOff val="0"/>
            <a:satOff val="0"/>
            <a:lumOff val="0"/>
            <a:alphaOff val="0"/>
          </a:schemeClr>
        </a:solidFill>
        <a:ln w="285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3AA111-C650-402E-95A6-0F8EEFE26C37}">
      <dsp:nvSpPr>
        <dsp:cNvPr id="0" name=""/>
        <dsp:cNvSpPr/>
      </dsp:nvSpPr>
      <dsp:spPr>
        <a:xfrm>
          <a:off x="4762143" y="3059762"/>
          <a:ext cx="3950224" cy="72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l" defTabSz="933450">
            <a:lnSpc>
              <a:spcPct val="90000"/>
            </a:lnSpc>
            <a:spcBef>
              <a:spcPct val="0"/>
            </a:spcBef>
            <a:spcAft>
              <a:spcPct val="35000"/>
            </a:spcAft>
          </a:pPr>
          <a:r>
            <a:rPr lang="zh-TW" altLang="en-US" sz="2100" kern="1200" dirty="0" smtClean="0"/>
            <a:t>法律、語言及軟性技能課程</a:t>
          </a:r>
          <a:endParaRPr lang="zh-TW" altLang="en-US" sz="2100" kern="1200" dirty="0"/>
        </a:p>
      </dsp:txBody>
      <dsp:txXfrm>
        <a:off x="4762143" y="3059762"/>
        <a:ext cx="3950224" cy="7273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E9D72-F165-4DF0-9941-0FB3174A6A47}">
      <dsp:nvSpPr>
        <dsp:cNvPr id="0" name=""/>
        <dsp:cNvSpPr/>
      </dsp:nvSpPr>
      <dsp:spPr>
        <a:xfrm>
          <a:off x="2801" y="654088"/>
          <a:ext cx="2731367" cy="6624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a:outerShdw blurRad="39999" dist="23000" algn="bl"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altLang="zh-TW" sz="2300" kern="1200" dirty="0" smtClean="0"/>
            <a:t>AIAKOS</a:t>
          </a:r>
          <a:r>
            <a:rPr lang="zh-TW" altLang="en-US" sz="2300" kern="1200" dirty="0" smtClean="0"/>
            <a:t>計畫</a:t>
          </a:r>
          <a:endParaRPr lang="zh-TW" altLang="en-US" sz="2300" kern="1200" dirty="0"/>
        </a:p>
      </dsp:txBody>
      <dsp:txXfrm>
        <a:off x="2801" y="654088"/>
        <a:ext cx="2731367" cy="662400"/>
      </dsp:txXfrm>
    </dsp:sp>
    <dsp:sp modelId="{288EFB7E-B200-4DAA-9A46-96CE7E10781B}">
      <dsp:nvSpPr>
        <dsp:cNvPr id="0" name=""/>
        <dsp:cNvSpPr/>
      </dsp:nvSpPr>
      <dsp:spPr>
        <a:xfrm>
          <a:off x="2801" y="1316488"/>
          <a:ext cx="2731367" cy="364604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altLang="zh-TW" sz="2300" kern="1200" dirty="0" smtClean="0"/>
            <a:t>2</a:t>
          </a:r>
          <a:r>
            <a:rPr lang="zh-TW" altLang="en-US" sz="2300" kern="1200" dirty="0" smtClean="0"/>
            <a:t>週職前訓練</a:t>
          </a:r>
          <a:endParaRPr lang="zh-TW" altLang="en-US" sz="2300" kern="1200" dirty="0"/>
        </a:p>
        <a:p>
          <a:pPr marL="228600" lvl="1" indent="-228600" algn="l" defTabSz="1022350">
            <a:lnSpc>
              <a:spcPct val="90000"/>
            </a:lnSpc>
            <a:spcBef>
              <a:spcPct val="0"/>
            </a:spcBef>
            <a:spcAft>
              <a:spcPct val="15000"/>
            </a:spcAft>
            <a:buChar char="••"/>
          </a:pPr>
          <a:r>
            <a:rPr lang="zh-TW" altLang="en-US" sz="2300" kern="1200" dirty="0" smtClean="0"/>
            <a:t>前往其他會員國訓練機構交換</a:t>
          </a:r>
          <a:endParaRPr lang="zh-TW" altLang="en-US" sz="2300" kern="1200" dirty="0"/>
        </a:p>
      </dsp:txBody>
      <dsp:txXfrm>
        <a:off x="2801" y="1316488"/>
        <a:ext cx="2731367" cy="3646046"/>
      </dsp:txXfrm>
    </dsp:sp>
    <dsp:sp modelId="{88090A0D-656A-442D-A2BE-3659D3696D8E}">
      <dsp:nvSpPr>
        <dsp:cNvPr id="0" name=""/>
        <dsp:cNvSpPr/>
      </dsp:nvSpPr>
      <dsp:spPr>
        <a:xfrm>
          <a:off x="3116560" y="654088"/>
          <a:ext cx="2731367" cy="662400"/>
        </a:xfrm>
        <a:prstGeom prst="rect">
          <a:avLst/>
        </a:prstGeom>
        <a:solidFill>
          <a:schemeClr val="accent4">
            <a:hueOff val="-6501581"/>
            <a:satOff val="30845"/>
            <a:lumOff val="-6667"/>
            <a:alphaOff val="0"/>
          </a:schemeClr>
        </a:solidFill>
        <a:ln w="12700" cap="flat" cmpd="sng" algn="ctr">
          <a:solidFill>
            <a:schemeClr val="accent4">
              <a:hueOff val="-6501581"/>
              <a:satOff val="30845"/>
              <a:lumOff val="-6667"/>
              <a:alphaOff val="0"/>
            </a:schemeClr>
          </a:solidFill>
          <a:prstDash val="solid"/>
        </a:ln>
        <a:effectLst>
          <a:outerShdw blurRad="39999" dist="23000" algn="bl"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altLang="zh-TW" sz="2300" kern="1200" dirty="0" smtClean="0"/>
            <a:t>THMIS</a:t>
          </a:r>
          <a:r>
            <a:rPr lang="zh-TW" altLang="en-US" sz="2300" kern="1200" dirty="0" smtClean="0"/>
            <a:t>國際性比賽</a:t>
          </a:r>
          <a:endParaRPr lang="zh-TW" altLang="en-US" sz="2300" kern="1200" dirty="0"/>
        </a:p>
      </dsp:txBody>
      <dsp:txXfrm>
        <a:off x="3116560" y="654088"/>
        <a:ext cx="2731367" cy="662400"/>
      </dsp:txXfrm>
    </dsp:sp>
    <dsp:sp modelId="{0136D31A-F690-4F65-A9A9-8B74F08EEB78}">
      <dsp:nvSpPr>
        <dsp:cNvPr id="0" name=""/>
        <dsp:cNvSpPr/>
      </dsp:nvSpPr>
      <dsp:spPr>
        <a:xfrm>
          <a:off x="3116560" y="1316488"/>
          <a:ext cx="2731367" cy="3646046"/>
        </a:xfrm>
        <a:prstGeom prst="rect">
          <a:avLst/>
        </a:prstGeom>
        <a:solidFill>
          <a:schemeClr val="accent4">
            <a:tint val="40000"/>
            <a:alpha val="90000"/>
            <a:hueOff val="-6796154"/>
            <a:satOff val="25060"/>
            <a:lumOff val="-162"/>
            <a:alphaOff val="0"/>
          </a:schemeClr>
        </a:solidFill>
        <a:ln w="12700" cap="flat" cmpd="sng" algn="ctr">
          <a:solidFill>
            <a:schemeClr val="accent4">
              <a:tint val="40000"/>
              <a:alpha val="90000"/>
              <a:hueOff val="-6796154"/>
              <a:satOff val="25060"/>
              <a:lumOff val="-16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zh-TW" altLang="en-US" sz="2300" kern="1200" dirty="0" smtClean="0"/>
            <a:t>會員國推派人選參賽</a:t>
          </a:r>
          <a:endParaRPr lang="zh-TW" altLang="en-US" sz="2300" kern="1200" dirty="0"/>
        </a:p>
        <a:p>
          <a:pPr marL="228600" lvl="1" indent="-228600" algn="l" defTabSz="1022350">
            <a:lnSpc>
              <a:spcPct val="90000"/>
            </a:lnSpc>
            <a:spcBef>
              <a:spcPct val="0"/>
            </a:spcBef>
            <a:spcAft>
              <a:spcPct val="15000"/>
            </a:spcAft>
            <a:buChar char="••"/>
          </a:pPr>
          <a:r>
            <a:rPr lang="zh-TW" altLang="en-US" sz="2300" kern="1200" dirty="0" smtClean="0"/>
            <a:t>分為民事、刑事等不同主題</a:t>
          </a:r>
          <a:endParaRPr lang="zh-TW" altLang="en-US" sz="2300" kern="1200" dirty="0"/>
        </a:p>
        <a:p>
          <a:pPr marL="228600" lvl="1" indent="-228600" algn="l" defTabSz="1022350">
            <a:lnSpc>
              <a:spcPct val="90000"/>
            </a:lnSpc>
            <a:spcBef>
              <a:spcPct val="0"/>
            </a:spcBef>
            <a:spcAft>
              <a:spcPct val="15000"/>
            </a:spcAft>
            <a:buChar char="••"/>
          </a:pPr>
          <a:r>
            <a:rPr lang="zh-TW" altLang="en-US" sz="2300" kern="1200" dirty="0" smtClean="0"/>
            <a:t>透過比賽練習溝通、公訴及書類寫作等技巧</a:t>
          </a:r>
          <a:endParaRPr lang="zh-TW" altLang="en-US" sz="2300" kern="1200" dirty="0"/>
        </a:p>
      </dsp:txBody>
      <dsp:txXfrm>
        <a:off x="3116560" y="1316488"/>
        <a:ext cx="2731367" cy="3646046"/>
      </dsp:txXfrm>
    </dsp:sp>
    <dsp:sp modelId="{9AE853D8-75D6-402D-915A-2EBB8F3A051D}">
      <dsp:nvSpPr>
        <dsp:cNvPr id="0" name=""/>
        <dsp:cNvSpPr/>
      </dsp:nvSpPr>
      <dsp:spPr>
        <a:xfrm>
          <a:off x="6230319" y="654088"/>
          <a:ext cx="2731367" cy="662400"/>
        </a:xfrm>
        <a:prstGeom prst="rect">
          <a:avLst/>
        </a:prstGeom>
        <a:solidFill>
          <a:schemeClr val="accent4">
            <a:hueOff val="-13003162"/>
            <a:satOff val="61689"/>
            <a:lumOff val="-13333"/>
            <a:alphaOff val="0"/>
          </a:schemeClr>
        </a:solidFill>
        <a:ln w="12700" cap="flat" cmpd="sng" algn="ctr">
          <a:solidFill>
            <a:schemeClr val="accent4">
              <a:hueOff val="-13003162"/>
              <a:satOff val="61689"/>
              <a:lumOff val="-13333"/>
              <a:alphaOff val="0"/>
            </a:schemeClr>
          </a:solidFill>
          <a:prstDash val="solid"/>
        </a:ln>
        <a:effectLst>
          <a:outerShdw blurRad="39999" dist="23000" algn="bl"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zh-TW" altLang="en-US" sz="2300" kern="1200" dirty="0" smtClean="0"/>
            <a:t>暑期計畫</a:t>
          </a:r>
          <a:endParaRPr lang="zh-TW" altLang="en-US" sz="2300" kern="1200" dirty="0"/>
        </a:p>
      </dsp:txBody>
      <dsp:txXfrm>
        <a:off x="6230319" y="654088"/>
        <a:ext cx="2731367" cy="662400"/>
      </dsp:txXfrm>
    </dsp:sp>
    <dsp:sp modelId="{24CF12AF-AD5C-4353-BD9C-44D3E7B74217}">
      <dsp:nvSpPr>
        <dsp:cNvPr id="0" name=""/>
        <dsp:cNvSpPr/>
      </dsp:nvSpPr>
      <dsp:spPr>
        <a:xfrm>
          <a:off x="6230319" y="1316488"/>
          <a:ext cx="2731367" cy="3646046"/>
        </a:xfrm>
        <a:prstGeom prst="rect">
          <a:avLst/>
        </a:prstGeom>
        <a:solidFill>
          <a:schemeClr val="accent4">
            <a:tint val="40000"/>
            <a:alpha val="90000"/>
            <a:hueOff val="-13592309"/>
            <a:satOff val="50119"/>
            <a:lumOff val="-323"/>
            <a:alphaOff val="0"/>
          </a:schemeClr>
        </a:solidFill>
        <a:ln w="12700" cap="flat" cmpd="sng" algn="ctr">
          <a:solidFill>
            <a:schemeClr val="accent4">
              <a:tint val="40000"/>
              <a:alpha val="90000"/>
              <a:hueOff val="-13592309"/>
              <a:satOff val="50119"/>
              <a:lumOff val="-32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altLang="zh-TW" sz="2300" kern="1200" dirty="0" smtClean="0"/>
            <a:t>1</a:t>
          </a:r>
          <a:r>
            <a:rPr lang="zh-TW" altLang="en-US" sz="2300" kern="1200" dirty="0" smtClean="0"/>
            <a:t>週左右</a:t>
          </a:r>
          <a:endParaRPr lang="zh-TW" altLang="en-US" sz="2300" kern="1200" dirty="0"/>
        </a:p>
        <a:p>
          <a:pPr marL="228600" lvl="1" indent="-228600" algn="l" defTabSz="1022350">
            <a:lnSpc>
              <a:spcPct val="90000"/>
            </a:lnSpc>
            <a:spcBef>
              <a:spcPct val="0"/>
            </a:spcBef>
            <a:spcAft>
              <a:spcPct val="15000"/>
            </a:spcAft>
            <a:buChar char="••"/>
          </a:pPr>
          <a:r>
            <a:rPr lang="zh-TW" altLang="en-US" sz="2300" kern="1200" dirty="0" smtClean="0"/>
            <a:t>語言課程</a:t>
          </a:r>
          <a:endParaRPr lang="zh-TW" altLang="en-US" sz="2300" kern="1200" dirty="0"/>
        </a:p>
        <a:p>
          <a:pPr marL="228600" lvl="1" indent="-228600" algn="l" defTabSz="1022350">
            <a:lnSpc>
              <a:spcPct val="90000"/>
            </a:lnSpc>
            <a:spcBef>
              <a:spcPct val="0"/>
            </a:spcBef>
            <a:spcAft>
              <a:spcPct val="15000"/>
            </a:spcAft>
            <a:buChar char="••"/>
          </a:pPr>
          <a:r>
            <a:rPr lang="zh-TW" altLang="en-US" sz="2300" kern="1200" dirty="0" smtClean="0"/>
            <a:t>會員國間司法官聯繫感情</a:t>
          </a:r>
          <a:endParaRPr lang="zh-TW" altLang="en-US" sz="2300" kern="1200" dirty="0"/>
        </a:p>
      </dsp:txBody>
      <dsp:txXfrm>
        <a:off x="6230319" y="1316488"/>
        <a:ext cx="2731367" cy="36460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F77DB-DA5E-4AEA-B78E-4BB7DCA44EF4}">
      <dsp:nvSpPr>
        <dsp:cNvPr id="0" name=""/>
        <dsp:cNvSpPr/>
      </dsp:nvSpPr>
      <dsp:spPr>
        <a:xfrm rot="5400000">
          <a:off x="256175" y="1008489"/>
          <a:ext cx="1575514" cy="190079"/>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355AAD-6D29-448E-80C5-8C790D007972}">
      <dsp:nvSpPr>
        <dsp:cNvPr id="0" name=""/>
        <dsp:cNvSpPr/>
      </dsp:nvSpPr>
      <dsp:spPr>
        <a:xfrm>
          <a:off x="617293" y="1051"/>
          <a:ext cx="2111994" cy="1267196"/>
        </a:xfrm>
        <a:prstGeom prst="roundRect">
          <a:avLst>
            <a:gd name="adj" fmla="val 10000"/>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1</a:t>
          </a:r>
          <a:r>
            <a:rPr lang="zh-TW" sz="2800" b="1" kern="1200" dirty="0" smtClean="0"/>
            <a:t>法院入門實習</a:t>
          </a:r>
          <a:r>
            <a:rPr lang="en-US" sz="2800" b="1" kern="1200" dirty="0" smtClean="0"/>
            <a:t>:3</a:t>
          </a:r>
          <a:r>
            <a:rPr lang="zh-TW" sz="2800" b="1" kern="1200" dirty="0" smtClean="0"/>
            <a:t>週</a:t>
          </a:r>
          <a:endParaRPr lang="zh-TW" sz="2800" kern="1200" dirty="0"/>
        </a:p>
      </dsp:txBody>
      <dsp:txXfrm>
        <a:off x="654408" y="38166"/>
        <a:ext cx="2037764" cy="1192966"/>
      </dsp:txXfrm>
    </dsp:sp>
    <dsp:sp modelId="{E4D086A8-6843-45E4-AB85-3DAAF9F662EC}">
      <dsp:nvSpPr>
        <dsp:cNvPr id="0" name=""/>
        <dsp:cNvSpPr/>
      </dsp:nvSpPr>
      <dsp:spPr>
        <a:xfrm rot="5400000">
          <a:off x="256175" y="2592485"/>
          <a:ext cx="1575514" cy="190079"/>
        </a:xfrm>
        <a:prstGeom prst="rect">
          <a:avLst/>
        </a:prstGeom>
        <a:solidFill>
          <a:schemeClr val="accent4">
            <a:hueOff val="-1300316"/>
            <a:satOff val="6169"/>
            <a:lumOff val="-13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E6210F-8D01-4A60-97AE-6E4C17433DD4}">
      <dsp:nvSpPr>
        <dsp:cNvPr id="0" name=""/>
        <dsp:cNvSpPr/>
      </dsp:nvSpPr>
      <dsp:spPr>
        <a:xfrm>
          <a:off x="617293" y="1585047"/>
          <a:ext cx="2111994" cy="1267196"/>
        </a:xfrm>
        <a:prstGeom prst="roundRect">
          <a:avLst>
            <a:gd name="adj" fmla="val 10000"/>
          </a:avLst>
        </a:prstGeom>
        <a:solidFill>
          <a:schemeClr val="accent4">
            <a:hueOff val="-1182106"/>
            <a:satOff val="5608"/>
            <a:lumOff val="-1212"/>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t>2</a:t>
          </a:r>
          <a:r>
            <a:rPr lang="zh-TW" sz="2400" b="1" kern="1200" dirty="0" smtClean="0"/>
            <a:t>律師事務所實習</a:t>
          </a:r>
          <a:r>
            <a:rPr lang="en-US" sz="2400" b="1" kern="1200" dirty="0" smtClean="0"/>
            <a:t>:21</a:t>
          </a:r>
          <a:r>
            <a:rPr lang="zh-TW" sz="2400" b="1" kern="1200" dirty="0" smtClean="0"/>
            <a:t>週</a:t>
          </a:r>
          <a:endParaRPr lang="zh-TW" sz="2400" kern="1200" dirty="0"/>
        </a:p>
      </dsp:txBody>
      <dsp:txXfrm>
        <a:off x="654408" y="1622162"/>
        <a:ext cx="2037764" cy="1192966"/>
      </dsp:txXfrm>
    </dsp:sp>
    <dsp:sp modelId="{4DF923E5-6DC7-424D-864B-08264D10A39C}">
      <dsp:nvSpPr>
        <dsp:cNvPr id="0" name=""/>
        <dsp:cNvSpPr/>
      </dsp:nvSpPr>
      <dsp:spPr>
        <a:xfrm rot="5400000">
          <a:off x="256175" y="4176481"/>
          <a:ext cx="1575514" cy="190079"/>
        </a:xfrm>
        <a:prstGeom prst="rect">
          <a:avLst/>
        </a:prstGeom>
        <a:solidFill>
          <a:schemeClr val="accent4">
            <a:hueOff val="-2600632"/>
            <a:satOff val="12338"/>
            <a:lumOff val="-266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AEEC57-D08E-4649-955B-A37923D734C4}">
      <dsp:nvSpPr>
        <dsp:cNvPr id="0" name=""/>
        <dsp:cNvSpPr/>
      </dsp:nvSpPr>
      <dsp:spPr>
        <a:xfrm>
          <a:off x="617293" y="3169043"/>
          <a:ext cx="2111994" cy="1267196"/>
        </a:xfrm>
        <a:prstGeom prst="roundRect">
          <a:avLst>
            <a:gd name="adj" fmla="val 10000"/>
          </a:avLst>
        </a:prstGeom>
        <a:solidFill>
          <a:schemeClr val="accent4">
            <a:hueOff val="-2364211"/>
            <a:satOff val="11216"/>
            <a:lumOff val="-2424"/>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3</a:t>
          </a:r>
          <a:r>
            <a:rPr lang="zh-TW" sz="2800" b="1" kern="1200" dirty="0" smtClean="0"/>
            <a:t>波爾多校區</a:t>
          </a:r>
          <a:r>
            <a:rPr lang="en-US" sz="2800" b="1" kern="1200" dirty="0" smtClean="0"/>
            <a:t>:27</a:t>
          </a:r>
          <a:r>
            <a:rPr lang="zh-TW" sz="2800" b="1" kern="1200" dirty="0" smtClean="0"/>
            <a:t>週</a:t>
          </a:r>
          <a:endParaRPr lang="zh-TW" sz="2800" kern="1200" dirty="0"/>
        </a:p>
      </dsp:txBody>
      <dsp:txXfrm>
        <a:off x="654408" y="3206158"/>
        <a:ext cx="2037764" cy="1192966"/>
      </dsp:txXfrm>
    </dsp:sp>
    <dsp:sp modelId="{C347F90D-A925-4421-919A-3E957706D72D}">
      <dsp:nvSpPr>
        <dsp:cNvPr id="0" name=""/>
        <dsp:cNvSpPr/>
      </dsp:nvSpPr>
      <dsp:spPr>
        <a:xfrm>
          <a:off x="1048173" y="4968479"/>
          <a:ext cx="2800471" cy="190079"/>
        </a:xfrm>
        <a:prstGeom prst="rect">
          <a:avLst/>
        </a:prstGeom>
        <a:solidFill>
          <a:schemeClr val="accent4">
            <a:hueOff val="-3900948"/>
            <a:satOff val="18507"/>
            <a:lumOff val="-400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58BD34-B9AB-450B-8AA3-374CEC0D9CB8}">
      <dsp:nvSpPr>
        <dsp:cNvPr id="0" name=""/>
        <dsp:cNvSpPr/>
      </dsp:nvSpPr>
      <dsp:spPr>
        <a:xfrm>
          <a:off x="617293" y="4753039"/>
          <a:ext cx="2111994" cy="1267196"/>
        </a:xfrm>
        <a:prstGeom prst="roundRect">
          <a:avLst>
            <a:gd name="adj" fmla="val 10000"/>
          </a:avLst>
        </a:prstGeom>
        <a:solidFill>
          <a:schemeClr val="accent4">
            <a:hueOff val="-3546317"/>
            <a:satOff val="16824"/>
            <a:lumOff val="-363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4</a:t>
          </a:r>
          <a:r>
            <a:rPr lang="zh-TW" sz="2800" b="1" kern="1200" dirty="0" smtClean="0"/>
            <a:t>警察部門實習</a:t>
          </a:r>
          <a:r>
            <a:rPr lang="en-US" sz="2800" b="1" kern="1200" dirty="0" smtClean="0"/>
            <a:t>:2</a:t>
          </a:r>
          <a:r>
            <a:rPr lang="zh-TW" sz="2800" b="1" kern="1200" dirty="0" smtClean="0"/>
            <a:t>週</a:t>
          </a:r>
          <a:endParaRPr lang="zh-TW" sz="2800" kern="1200" dirty="0"/>
        </a:p>
      </dsp:txBody>
      <dsp:txXfrm>
        <a:off x="654408" y="4790154"/>
        <a:ext cx="2037764" cy="1192966"/>
      </dsp:txXfrm>
    </dsp:sp>
    <dsp:sp modelId="{BF3EEEAA-2678-46F2-8187-57661FFBFA76}">
      <dsp:nvSpPr>
        <dsp:cNvPr id="0" name=""/>
        <dsp:cNvSpPr/>
      </dsp:nvSpPr>
      <dsp:spPr>
        <a:xfrm rot="16200000">
          <a:off x="3065128" y="4176481"/>
          <a:ext cx="1575514" cy="190079"/>
        </a:xfrm>
        <a:prstGeom prst="rect">
          <a:avLst/>
        </a:prstGeom>
        <a:solidFill>
          <a:schemeClr val="accent4">
            <a:hueOff val="-5201265"/>
            <a:satOff val="24676"/>
            <a:lumOff val="-53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D1137D-2B74-4931-85E8-E4865143FC18}">
      <dsp:nvSpPr>
        <dsp:cNvPr id="0" name=""/>
        <dsp:cNvSpPr/>
      </dsp:nvSpPr>
      <dsp:spPr>
        <a:xfrm>
          <a:off x="3426246" y="4753039"/>
          <a:ext cx="2111994" cy="1267196"/>
        </a:xfrm>
        <a:prstGeom prst="roundRect">
          <a:avLst>
            <a:gd name="adj" fmla="val 10000"/>
          </a:avLst>
        </a:prstGeom>
        <a:solidFill>
          <a:schemeClr val="accent4">
            <a:hueOff val="-4728423"/>
            <a:satOff val="22432"/>
            <a:lumOff val="-4848"/>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5</a:t>
          </a:r>
          <a:r>
            <a:rPr lang="zh-TW" sz="2800" b="1" kern="1200" dirty="0" smtClean="0">
              <a:solidFill>
                <a:schemeClr val="tx1"/>
              </a:solidFill>
            </a:rPr>
            <a:t>監所實習</a:t>
          </a:r>
          <a:r>
            <a:rPr lang="en-US" sz="2800" b="1" kern="1200" dirty="0" smtClean="0">
              <a:solidFill>
                <a:schemeClr val="tx1"/>
              </a:solidFill>
            </a:rPr>
            <a:t>:2</a:t>
          </a:r>
          <a:r>
            <a:rPr lang="zh-TW" sz="2800" b="1" kern="1200" dirty="0" smtClean="0">
              <a:solidFill>
                <a:schemeClr val="tx1"/>
              </a:solidFill>
            </a:rPr>
            <a:t>週</a:t>
          </a:r>
          <a:endParaRPr lang="zh-TW" sz="2800" kern="1200" dirty="0">
            <a:solidFill>
              <a:schemeClr val="tx1"/>
            </a:solidFill>
          </a:endParaRPr>
        </a:p>
      </dsp:txBody>
      <dsp:txXfrm>
        <a:off x="3463361" y="4790154"/>
        <a:ext cx="2037764" cy="1192966"/>
      </dsp:txXfrm>
    </dsp:sp>
    <dsp:sp modelId="{D12BD836-086C-4611-9D6A-2B1F758BEFFB}">
      <dsp:nvSpPr>
        <dsp:cNvPr id="0" name=""/>
        <dsp:cNvSpPr/>
      </dsp:nvSpPr>
      <dsp:spPr>
        <a:xfrm rot="16200000">
          <a:off x="3065128" y="2592485"/>
          <a:ext cx="1575514" cy="190079"/>
        </a:xfrm>
        <a:prstGeom prst="rect">
          <a:avLst/>
        </a:prstGeom>
        <a:solidFill>
          <a:schemeClr val="accent4">
            <a:hueOff val="-6501581"/>
            <a:satOff val="30845"/>
            <a:lumOff val="-666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FBDD3C-3FB2-42C0-9738-A8BB941602CE}">
      <dsp:nvSpPr>
        <dsp:cNvPr id="0" name=""/>
        <dsp:cNvSpPr/>
      </dsp:nvSpPr>
      <dsp:spPr>
        <a:xfrm>
          <a:off x="3426246" y="3169043"/>
          <a:ext cx="2111994" cy="1267196"/>
        </a:xfrm>
        <a:prstGeom prst="roundRect">
          <a:avLst>
            <a:gd name="adj" fmla="val 10000"/>
          </a:avLst>
        </a:prstGeom>
        <a:solidFill>
          <a:schemeClr val="accent4">
            <a:hueOff val="-5910528"/>
            <a:satOff val="28040"/>
            <a:lumOff val="-606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6</a:t>
          </a:r>
          <a:r>
            <a:rPr lang="zh-TW" sz="2800" b="1" kern="1200" dirty="0" smtClean="0">
              <a:solidFill>
                <a:schemeClr val="tx1"/>
              </a:solidFill>
            </a:rPr>
            <a:t>院檢實習</a:t>
          </a:r>
          <a:r>
            <a:rPr lang="en-US" sz="2800" b="1" kern="1200" dirty="0" smtClean="0">
              <a:solidFill>
                <a:schemeClr val="tx1"/>
              </a:solidFill>
            </a:rPr>
            <a:t>:37</a:t>
          </a:r>
          <a:r>
            <a:rPr lang="zh-TW" sz="2800" b="1" kern="1200" dirty="0" smtClean="0">
              <a:solidFill>
                <a:schemeClr val="tx1"/>
              </a:solidFill>
            </a:rPr>
            <a:t>週</a:t>
          </a:r>
          <a:endParaRPr lang="zh-TW" sz="2800" kern="1200" dirty="0">
            <a:solidFill>
              <a:schemeClr val="tx1"/>
            </a:solidFill>
          </a:endParaRPr>
        </a:p>
      </dsp:txBody>
      <dsp:txXfrm>
        <a:off x="3463361" y="3206158"/>
        <a:ext cx="2037764" cy="1192966"/>
      </dsp:txXfrm>
    </dsp:sp>
    <dsp:sp modelId="{109EDCC8-BB6A-4F32-BB65-42AD44A7988C}">
      <dsp:nvSpPr>
        <dsp:cNvPr id="0" name=""/>
        <dsp:cNvSpPr/>
      </dsp:nvSpPr>
      <dsp:spPr>
        <a:xfrm rot="16200000">
          <a:off x="3065128" y="1008489"/>
          <a:ext cx="1575514" cy="190079"/>
        </a:xfrm>
        <a:prstGeom prst="rect">
          <a:avLst/>
        </a:prstGeom>
        <a:solidFill>
          <a:schemeClr val="accent4">
            <a:hueOff val="-7801897"/>
            <a:satOff val="37013"/>
            <a:lumOff val="-800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6281C0-98BF-4E6E-8A9F-2513C6991332}">
      <dsp:nvSpPr>
        <dsp:cNvPr id="0" name=""/>
        <dsp:cNvSpPr/>
      </dsp:nvSpPr>
      <dsp:spPr>
        <a:xfrm>
          <a:off x="3426246" y="1585047"/>
          <a:ext cx="2111994" cy="1267196"/>
        </a:xfrm>
        <a:prstGeom prst="roundRect">
          <a:avLst>
            <a:gd name="adj" fmla="val 10000"/>
          </a:avLst>
        </a:prstGeom>
        <a:solidFill>
          <a:schemeClr val="accent4">
            <a:hueOff val="-7092634"/>
            <a:satOff val="33649"/>
            <a:lumOff val="-727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7</a:t>
          </a:r>
          <a:r>
            <a:rPr lang="zh-TW" sz="2800" b="1" kern="1200" dirty="0" smtClean="0">
              <a:solidFill>
                <a:schemeClr val="tx1"/>
              </a:solidFill>
            </a:rPr>
            <a:t>社區實習</a:t>
          </a:r>
          <a:r>
            <a:rPr lang="en-US" sz="2800" b="1" kern="1200" dirty="0" smtClean="0">
              <a:solidFill>
                <a:schemeClr val="tx1"/>
              </a:solidFill>
            </a:rPr>
            <a:t>:1</a:t>
          </a:r>
          <a:r>
            <a:rPr lang="zh-TW" sz="2800" b="1" kern="1200" dirty="0" smtClean="0">
              <a:solidFill>
                <a:schemeClr val="tx1"/>
              </a:solidFill>
            </a:rPr>
            <a:t>週</a:t>
          </a:r>
          <a:endParaRPr lang="zh-TW" sz="2800" kern="1200" dirty="0">
            <a:solidFill>
              <a:schemeClr val="tx1"/>
            </a:solidFill>
          </a:endParaRPr>
        </a:p>
      </dsp:txBody>
      <dsp:txXfrm>
        <a:off x="3463361" y="1622162"/>
        <a:ext cx="2037764" cy="1192966"/>
      </dsp:txXfrm>
    </dsp:sp>
    <dsp:sp modelId="{56F40850-EFFE-4A80-B185-3E0677C95369}">
      <dsp:nvSpPr>
        <dsp:cNvPr id="0" name=""/>
        <dsp:cNvSpPr/>
      </dsp:nvSpPr>
      <dsp:spPr>
        <a:xfrm>
          <a:off x="3857126" y="216491"/>
          <a:ext cx="2800471" cy="190079"/>
        </a:xfrm>
        <a:prstGeom prst="rect">
          <a:avLst/>
        </a:prstGeom>
        <a:solidFill>
          <a:schemeClr val="accent4">
            <a:hueOff val="-9102213"/>
            <a:satOff val="43182"/>
            <a:lumOff val="-93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E8D528-6E1A-485F-848E-95EA8E2CB033}">
      <dsp:nvSpPr>
        <dsp:cNvPr id="0" name=""/>
        <dsp:cNvSpPr/>
      </dsp:nvSpPr>
      <dsp:spPr>
        <a:xfrm>
          <a:off x="3426246" y="1051"/>
          <a:ext cx="2111994" cy="1267196"/>
        </a:xfrm>
        <a:prstGeom prst="roundRect">
          <a:avLst>
            <a:gd name="adj" fmla="val 10000"/>
          </a:avLst>
        </a:prstGeom>
        <a:solidFill>
          <a:schemeClr val="accent4">
            <a:hueOff val="-8274739"/>
            <a:satOff val="39257"/>
            <a:lumOff val="-8485"/>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8</a:t>
          </a:r>
          <a:r>
            <a:rPr lang="zh-TW" sz="2800" b="1" kern="1200" dirty="0" smtClean="0">
              <a:solidFill>
                <a:schemeClr val="tx1"/>
              </a:solidFill>
            </a:rPr>
            <a:t>兒少保護工作</a:t>
          </a:r>
          <a:r>
            <a:rPr lang="en-US" sz="2800" b="1" kern="1200" dirty="0" smtClean="0">
              <a:solidFill>
                <a:schemeClr val="tx1"/>
              </a:solidFill>
            </a:rPr>
            <a:t> 1</a:t>
          </a:r>
          <a:r>
            <a:rPr lang="zh-TW" sz="2800" b="1" kern="1200" dirty="0" smtClean="0">
              <a:solidFill>
                <a:schemeClr val="tx1"/>
              </a:solidFill>
            </a:rPr>
            <a:t>週</a:t>
          </a:r>
          <a:endParaRPr lang="zh-TW" sz="2800" kern="1200" dirty="0">
            <a:solidFill>
              <a:schemeClr val="tx1"/>
            </a:solidFill>
          </a:endParaRPr>
        </a:p>
      </dsp:txBody>
      <dsp:txXfrm>
        <a:off x="3463361" y="38166"/>
        <a:ext cx="2037764" cy="1192966"/>
      </dsp:txXfrm>
    </dsp:sp>
    <dsp:sp modelId="{FB467AAE-BE7F-4C55-9D87-4ED55CE3CCF0}">
      <dsp:nvSpPr>
        <dsp:cNvPr id="0" name=""/>
        <dsp:cNvSpPr/>
      </dsp:nvSpPr>
      <dsp:spPr>
        <a:xfrm rot="5400000">
          <a:off x="5874082" y="1008489"/>
          <a:ext cx="1575514" cy="190079"/>
        </a:xfrm>
        <a:prstGeom prst="rect">
          <a:avLst/>
        </a:prstGeom>
        <a:solidFill>
          <a:schemeClr val="accent4">
            <a:hueOff val="-10402529"/>
            <a:satOff val="49351"/>
            <a:lumOff val="-1066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A589CB-C427-40B0-B002-9CFC4720D2D8}">
      <dsp:nvSpPr>
        <dsp:cNvPr id="0" name=""/>
        <dsp:cNvSpPr/>
      </dsp:nvSpPr>
      <dsp:spPr>
        <a:xfrm>
          <a:off x="6235199" y="1051"/>
          <a:ext cx="2111994" cy="1267196"/>
        </a:xfrm>
        <a:prstGeom prst="roundRect">
          <a:avLst>
            <a:gd name="adj" fmla="val 10000"/>
          </a:avLst>
        </a:prstGeom>
        <a:solidFill>
          <a:schemeClr val="accent4">
            <a:hueOff val="-9456845"/>
            <a:satOff val="44865"/>
            <a:lumOff val="-9697"/>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rPr>
            <a:t>9</a:t>
          </a:r>
          <a:r>
            <a:rPr lang="zh-TW" sz="2800" b="1" kern="1200" dirty="0" smtClean="0">
              <a:solidFill>
                <a:schemeClr val="tx1"/>
              </a:solidFill>
            </a:rPr>
            <a:t>外部機關實習</a:t>
          </a:r>
          <a:r>
            <a:rPr lang="en-US" sz="2800" b="1" kern="1200" dirty="0" smtClean="0">
              <a:solidFill>
                <a:schemeClr val="tx1"/>
              </a:solidFill>
            </a:rPr>
            <a:t>5</a:t>
          </a:r>
          <a:r>
            <a:rPr lang="zh-TW" sz="2800" b="1" kern="1200" dirty="0" smtClean="0">
              <a:solidFill>
                <a:schemeClr val="tx1"/>
              </a:solidFill>
            </a:rPr>
            <a:t>週</a:t>
          </a:r>
          <a:endParaRPr lang="zh-TW" sz="2800" kern="1200" dirty="0">
            <a:solidFill>
              <a:schemeClr val="tx1"/>
            </a:solidFill>
          </a:endParaRPr>
        </a:p>
      </dsp:txBody>
      <dsp:txXfrm>
        <a:off x="6272314" y="38166"/>
        <a:ext cx="2037764" cy="1192966"/>
      </dsp:txXfrm>
    </dsp:sp>
    <dsp:sp modelId="{B7157693-2480-42D7-B7C6-0CA57879AD4A}">
      <dsp:nvSpPr>
        <dsp:cNvPr id="0" name=""/>
        <dsp:cNvSpPr/>
      </dsp:nvSpPr>
      <dsp:spPr>
        <a:xfrm rot="5400000">
          <a:off x="5874082" y="2592485"/>
          <a:ext cx="1575514" cy="190079"/>
        </a:xfrm>
        <a:prstGeom prst="rect">
          <a:avLst/>
        </a:prstGeom>
        <a:solidFill>
          <a:schemeClr val="accent4">
            <a:hueOff val="-11702845"/>
            <a:satOff val="55520"/>
            <a:lumOff val="-1200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21470F-FEA0-4AC0-B5E1-1CFC5F4BFF61}">
      <dsp:nvSpPr>
        <dsp:cNvPr id="0" name=""/>
        <dsp:cNvSpPr/>
      </dsp:nvSpPr>
      <dsp:spPr>
        <a:xfrm>
          <a:off x="6235199" y="1585047"/>
          <a:ext cx="2111994" cy="1267196"/>
        </a:xfrm>
        <a:prstGeom prst="roundRect">
          <a:avLst>
            <a:gd name="adj" fmla="val 10000"/>
          </a:avLst>
        </a:prstGeom>
        <a:solidFill>
          <a:schemeClr val="accent4">
            <a:hueOff val="-10638951"/>
            <a:satOff val="50473"/>
            <a:lumOff val="-1090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10</a:t>
          </a:r>
          <a:r>
            <a:rPr lang="zh-TW" sz="2800" b="1" kern="1200" dirty="0" smtClean="0"/>
            <a:t>海外實習</a:t>
          </a:r>
          <a:r>
            <a:rPr lang="en-US" sz="2800" b="1" kern="1200" dirty="0" smtClean="0"/>
            <a:t>3</a:t>
          </a:r>
          <a:r>
            <a:rPr lang="zh-TW" sz="2800" b="1" kern="1200" dirty="0" smtClean="0"/>
            <a:t>週</a:t>
          </a:r>
          <a:endParaRPr lang="zh-TW" sz="2800" kern="1200" dirty="0"/>
        </a:p>
      </dsp:txBody>
      <dsp:txXfrm>
        <a:off x="6272314" y="1622162"/>
        <a:ext cx="2037764" cy="1192966"/>
      </dsp:txXfrm>
    </dsp:sp>
    <dsp:sp modelId="{AADA8E5F-7751-4282-A38C-0C7716F9F083}">
      <dsp:nvSpPr>
        <dsp:cNvPr id="0" name=""/>
        <dsp:cNvSpPr/>
      </dsp:nvSpPr>
      <dsp:spPr>
        <a:xfrm rot="5400000">
          <a:off x="5874082" y="4176481"/>
          <a:ext cx="1575514" cy="190079"/>
        </a:xfrm>
        <a:prstGeom prst="rect">
          <a:avLst/>
        </a:prstGeom>
        <a:solidFill>
          <a:schemeClr val="accent4">
            <a:hueOff val="-13003162"/>
            <a:satOff val="61689"/>
            <a:lumOff val="-133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AA0C24-B94C-47B0-9023-5075BB4DD6EC}">
      <dsp:nvSpPr>
        <dsp:cNvPr id="0" name=""/>
        <dsp:cNvSpPr/>
      </dsp:nvSpPr>
      <dsp:spPr>
        <a:xfrm>
          <a:off x="6235199" y="3169043"/>
          <a:ext cx="2111994" cy="1267196"/>
        </a:xfrm>
        <a:prstGeom prst="roundRect">
          <a:avLst>
            <a:gd name="adj" fmla="val 10000"/>
          </a:avLst>
        </a:prstGeom>
        <a:solidFill>
          <a:schemeClr val="accent4">
            <a:hueOff val="-11821057"/>
            <a:satOff val="56081"/>
            <a:lumOff val="-12121"/>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11</a:t>
          </a:r>
          <a:r>
            <a:rPr lang="zh-TW" sz="2800" b="1" kern="1200" dirty="0" smtClean="0"/>
            <a:t>測驗評量</a:t>
          </a:r>
          <a:r>
            <a:rPr lang="zh-TW" altLang="en-US" sz="2800" b="1" kern="1200" dirty="0" smtClean="0"/>
            <a:t>、</a:t>
          </a:r>
          <a:r>
            <a:rPr lang="zh-TW" sz="2800" b="1" kern="1200" dirty="0" smtClean="0"/>
            <a:t>分發</a:t>
          </a:r>
          <a:endParaRPr lang="zh-TW" sz="2800" kern="1200" dirty="0"/>
        </a:p>
      </dsp:txBody>
      <dsp:txXfrm>
        <a:off x="6272314" y="3206158"/>
        <a:ext cx="2037764" cy="1192966"/>
      </dsp:txXfrm>
    </dsp:sp>
    <dsp:sp modelId="{7048E99F-8B7C-4CED-8752-291CC5988074}">
      <dsp:nvSpPr>
        <dsp:cNvPr id="0" name=""/>
        <dsp:cNvSpPr/>
      </dsp:nvSpPr>
      <dsp:spPr>
        <a:xfrm>
          <a:off x="6235199" y="4753039"/>
          <a:ext cx="2111994" cy="1267196"/>
        </a:xfrm>
        <a:prstGeom prst="roundRect">
          <a:avLst>
            <a:gd name="adj" fmla="val 10000"/>
          </a:avLst>
        </a:prstGeom>
        <a:solidFill>
          <a:schemeClr val="accent4">
            <a:hueOff val="-13003162"/>
            <a:satOff val="61689"/>
            <a:lumOff val="-1333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altLang="zh-TW" sz="2800" kern="1200" dirty="0" smtClean="0"/>
            <a:t>12</a:t>
          </a:r>
          <a:r>
            <a:rPr lang="zh-TW" altLang="en-US" sz="2800" kern="1200" dirty="0" smtClean="0"/>
            <a:t>分科訓練</a:t>
          </a:r>
          <a:r>
            <a:rPr lang="en-US" altLang="zh-TW" sz="2800" kern="1200" dirty="0" smtClean="0"/>
            <a:t>18</a:t>
          </a:r>
          <a:r>
            <a:rPr lang="zh-TW" altLang="en-US" sz="2800" kern="1200" dirty="0" smtClean="0"/>
            <a:t>週</a:t>
          </a:r>
          <a:endParaRPr lang="zh-TW" sz="2800" kern="1200" dirty="0"/>
        </a:p>
      </dsp:txBody>
      <dsp:txXfrm>
        <a:off x="6272314" y="4790154"/>
        <a:ext cx="2037764" cy="11929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DDE92-4A50-473D-BAFE-9C9D12F44539}">
      <dsp:nvSpPr>
        <dsp:cNvPr id="0" name=""/>
        <dsp:cNvSpPr/>
      </dsp:nvSpPr>
      <dsp:spPr>
        <a:xfrm>
          <a:off x="257298" y="0"/>
          <a:ext cx="4525963" cy="452596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7B90EE49-28CC-4A74-B669-60DE27FF93BB}">
      <dsp:nvSpPr>
        <dsp:cNvPr id="0" name=""/>
        <dsp:cNvSpPr/>
      </dsp:nvSpPr>
      <dsp:spPr>
        <a:xfrm>
          <a:off x="687264" y="429966"/>
          <a:ext cx="1765125" cy="1765125"/>
        </a:xfrm>
        <a:prstGeom prst="roundRect">
          <a:avLst/>
        </a:prstGeom>
        <a:gradFill rotWithShape="0">
          <a:gsLst>
            <a:gs pos="0">
              <a:schemeClr val="accent2">
                <a:hueOff val="0"/>
                <a:satOff val="0"/>
                <a:lumOff val="0"/>
                <a:alphaOff val="0"/>
                <a:tint val="60000"/>
                <a:satMod val="250000"/>
              </a:schemeClr>
            </a:gs>
            <a:gs pos="35000">
              <a:schemeClr val="accent2">
                <a:hueOff val="0"/>
                <a:satOff val="0"/>
                <a:lumOff val="0"/>
                <a:alphaOff val="0"/>
                <a:tint val="47000"/>
                <a:satMod val="275000"/>
              </a:schemeClr>
            </a:gs>
            <a:gs pos="100000">
              <a:schemeClr val="accent2">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zh-TW" altLang="en-US" sz="1800" b="1" kern="1200" dirty="0" smtClean="0"/>
            <a:t>隸屬司法部、法國 國家科學研究院、凡爾賽大學、巴黎西郊一間大學</a:t>
          </a:r>
          <a:endParaRPr lang="zh-TW" altLang="en-US" sz="1800" kern="1200" dirty="0"/>
        </a:p>
      </dsp:txBody>
      <dsp:txXfrm>
        <a:off x="773430" y="516132"/>
        <a:ext cx="1592793" cy="1592793"/>
      </dsp:txXfrm>
    </dsp:sp>
    <dsp:sp modelId="{9E905BB8-57B9-4F0D-AAA3-9589638D71F3}">
      <dsp:nvSpPr>
        <dsp:cNvPr id="0" name=""/>
        <dsp:cNvSpPr/>
      </dsp:nvSpPr>
      <dsp:spPr>
        <a:xfrm>
          <a:off x="2588169" y="429966"/>
          <a:ext cx="1765125" cy="1765125"/>
        </a:xfrm>
        <a:prstGeom prst="roundRect">
          <a:avLst/>
        </a:prstGeom>
        <a:gradFill rotWithShape="0">
          <a:gsLst>
            <a:gs pos="0">
              <a:schemeClr val="accent2">
                <a:hueOff val="3506125"/>
                <a:satOff val="-20632"/>
                <a:lumOff val="785"/>
                <a:alphaOff val="0"/>
                <a:tint val="60000"/>
                <a:satMod val="250000"/>
              </a:schemeClr>
            </a:gs>
            <a:gs pos="35000">
              <a:schemeClr val="accent2">
                <a:hueOff val="3506125"/>
                <a:satOff val="-20632"/>
                <a:lumOff val="785"/>
                <a:alphaOff val="0"/>
                <a:tint val="47000"/>
                <a:satMod val="275000"/>
              </a:schemeClr>
            </a:gs>
            <a:gs pos="100000">
              <a:schemeClr val="accent2">
                <a:hueOff val="3506125"/>
                <a:satOff val="-20632"/>
                <a:lumOff val="785"/>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zh-TW" sz="2000" b="1" kern="1200" dirty="0" smtClean="0"/>
            <a:t>經費、人員均來自此</a:t>
          </a:r>
          <a:r>
            <a:rPr lang="en-US" sz="2000" b="1" kern="1200" dirty="0" smtClean="0"/>
            <a:t>4</a:t>
          </a:r>
          <a:r>
            <a:rPr lang="zh-TW" sz="2000" b="1" kern="1200" dirty="0" smtClean="0"/>
            <a:t>個單位</a:t>
          </a:r>
          <a:endParaRPr lang="zh-TW" sz="2000" kern="1200" dirty="0"/>
        </a:p>
      </dsp:txBody>
      <dsp:txXfrm>
        <a:off x="2674335" y="516132"/>
        <a:ext cx="1592793" cy="1592793"/>
      </dsp:txXfrm>
    </dsp:sp>
    <dsp:sp modelId="{824DE36E-6518-4581-9195-928D44AE2AA3}">
      <dsp:nvSpPr>
        <dsp:cNvPr id="0" name=""/>
        <dsp:cNvSpPr/>
      </dsp:nvSpPr>
      <dsp:spPr>
        <a:xfrm>
          <a:off x="687264" y="2330870"/>
          <a:ext cx="1765125" cy="1765125"/>
        </a:xfrm>
        <a:prstGeom prst="roundRect">
          <a:avLst/>
        </a:prstGeom>
        <a:gradFill rotWithShape="0">
          <a:gsLst>
            <a:gs pos="0">
              <a:schemeClr val="accent2">
                <a:hueOff val="7012249"/>
                <a:satOff val="-41263"/>
                <a:lumOff val="1570"/>
                <a:alphaOff val="0"/>
                <a:tint val="60000"/>
                <a:satMod val="250000"/>
              </a:schemeClr>
            </a:gs>
            <a:gs pos="35000">
              <a:schemeClr val="accent2">
                <a:hueOff val="7012249"/>
                <a:satOff val="-41263"/>
                <a:lumOff val="1570"/>
                <a:alphaOff val="0"/>
                <a:tint val="47000"/>
                <a:satMod val="275000"/>
              </a:schemeClr>
            </a:gs>
            <a:gs pos="100000">
              <a:schemeClr val="accent2">
                <a:hueOff val="7012249"/>
                <a:satOff val="-41263"/>
                <a:lumOff val="157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zh-TW" sz="2700" b="1" kern="1200" dirty="0" smtClean="0"/>
            <a:t>研究</a:t>
          </a:r>
          <a:r>
            <a:rPr lang="zh-TW" altLang="en-US" sz="2700" b="1" kern="1200" dirty="0" smtClean="0"/>
            <a:t>、</a:t>
          </a:r>
          <a:r>
            <a:rPr lang="zh-TW" sz="2700" b="1" kern="1200" dirty="0" smtClean="0"/>
            <a:t>教學併重</a:t>
          </a:r>
          <a:endParaRPr lang="zh-TW" sz="2700" kern="1200" dirty="0"/>
        </a:p>
      </dsp:txBody>
      <dsp:txXfrm>
        <a:off x="773430" y="2417036"/>
        <a:ext cx="1592793" cy="1592793"/>
      </dsp:txXfrm>
    </dsp:sp>
    <dsp:sp modelId="{8064685A-DEF1-462D-A475-1ECF306E0C27}">
      <dsp:nvSpPr>
        <dsp:cNvPr id="0" name=""/>
        <dsp:cNvSpPr/>
      </dsp:nvSpPr>
      <dsp:spPr>
        <a:xfrm>
          <a:off x="2588169" y="2330870"/>
          <a:ext cx="1765125" cy="1765125"/>
        </a:xfrm>
        <a:prstGeom prst="roundRect">
          <a:avLst/>
        </a:prstGeom>
        <a:gradFill rotWithShape="0">
          <a:gsLst>
            <a:gs pos="0">
              <a:schemeClr val="accent2">
                <a:hueOff val="10518374"/>
                <a:satOff val="-61895"/>
                <a:lumOff val="2355"/>
                <a:alphaOff val="0"/>
                <a:tint val="60000"/>
                <a:satMod val="250000"/>
              </a:schemeClr>
            </a:gs>
            <a:gs pos="35000">
              <a:schemeClr val="accent2">
                <a:hueOff val="10518374"/>
                <a:satOff val="-61895"/>
                <a:lumOff val="2355"/>
                <a:alphaOff val="0"/>
                <a:tint val="47000"/>
                <a:satMod val="275000"/>
              </a:schemeClr>
            </a:gs>
            <a:gs pos="100000">
              <a:schemeClr val="accent2">
                <a:hueOff val="10518374"/>
                <a:satOff val="-61895"/>
                <a:lumOff val="2355"/>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zh-TW" altLang="en-US" sz="2000" b="1" kern="1200" dirty="0" smtClean="0"/>
            <a:t>身兼研究者與實踐者、教學與研究之間橋樑</a:t>
          </a:r>
          <a:endParaRPr lang="zh-TW" altLang="en-US" sz="2000" kern="1200" dirty="0"/>
        </a:p>
      </dsp:txBody>
      <dsp:txXfrm>
        <a:off x="2674335" y="2417036"/>
        <a:ext cx="1592793" cy="15927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FECFD-9EBA-42F5-AF61-48967392F4A4}">
      <dsp:nvSpPr>
        <dsp:cNvPr id="0" name=""/>
        <dsp:cNvSpPr/>
      </dsp:nvSpPr>
      <dsp:spPr>
        <a:xfrm>
          <a:off x="0" y="35493"/>
          <a:ext cx="4454976" cy="4454976"/>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42A6E0D3-6588-48E9-8579-872C2DDE10CF}">
      <dsp:nvSpPr>
        <dsp:cNvPr id="0" name=""/>
        <dsp:cNvSpPr/>
      </dsp:nvSpPr>
      <dsp:spPr>
        <a:xfrm>
          <a:off x="423222" y="458716"/>
          <a:ext cx="1737440" cy="1737440"/>
        </a:xfrm>
        <a:prstGeom prst="roundRect">
          <a:avLst/>
        </a:prstGeom>
        <a:gradFill rotWithShape="0">
          <a:gsLst>
            <a:gs pos="0">
              <a:schemeClr val="accent2">
                <a:hueOff val="0"/>
                <a:satOff val="0"/>
                <a:lumOff val="0"/>
                <a:alphaOff val="0"/>
                <a:tint val="60000"/>
                <a:satMod val="250000"/>
              </a:schemeClr>
            </a:gs>
            <a:gs pos="35000">
              <a:schemeClr val="accent2">
                <a:hueOff val="0"/>
                <a:satOff val="0"/>
                <a:lumOff val="0"/>
                <a:alphaOff val="0"/>
                <a:tint val="47000"/>
                <a:satMod val="275000"/>
              </a:schemeClr>
            </a:gs>
            <a:gs pos="100000">
              <a:schemeClr val="accent2">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smtClean="0"/>
            <a:t>26</a:t>
          </a:r>
          <a:r>
            <a:rPr lang="zh-TW" sz="2200" b="1" kern="1200" smtClean="0"/>
            <a:t>位司法官任課程協調官。</a:t>
          </a:r>
          <a:endParaRPr lang="zh-TW" sz="2200" kern="1200"/>
        </a:p>
      </dsp:txBody>
      <dsp:txXfrm>
        <a:off x="508037" y="543531"/>
        <a:ext cx="1567810" cy="1567810"/>
      </dsp:txXfrm>
    </dsp:sp>
    <dsp:sp modelId="{E52B9199-BFBC-41D5-B204-8242E7DF2342}">
      <dsp:nvSpPr>
        <dsp:cNvPr id="0" name=""/>
        <dsp:cNvSpPr/>
      </dsp:nvSpPr>
      <dsp:spPr>
        <a:xfrm>
          <a:off x="2294312" y="458716"/>
          <a:ext cx="1737440" cy="1737440"/>
        </a:xfrm>
        <a:prstGeom prst="roundRect">
          <a:avLst/>
        </a:prstGeom>
        <a:gradFill rotWithShape="0">
          <a:gsLst>
            <a:gs pos="0">
              <a:schemeClr val="accent3">
                <a:hueOff val="0"/>
                <a:satOff val="0"/>
                <a:lumOff val="0"/>
                <a:alphaOff val="0"/>
                <a:tint val="60000"/>
                <a:satMod val="250000"/>
              </a:schemeClr>
            </a:gs>
            <a:gs pos="35000">
              <a:schemeClr val="accent3">
                <a:hueOff val="0"/>
                <a:satOff val="0"/>
                <a:lumOff val="0"/>
                <a:alphaOff val="0"/>
                <a:tint val="47000"/>
                <a:satMod val="275000"/>
              </a:schemeClr>
            </a:gs>
            <a:gs pos="100000">
              <a:schemeClr val="accent3">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zh-TW" sz="2200" b="1" kern="1200" smtClean="0"/>
            <a:t>開訓前</a:t>
          </a:r>
          <a:r>
            <a:rPr lang="en-US" sz="2200" b="1" kern="1200" smtClean="0"/>
            <a:t>8</a:t>
          </a:r>
          <a:r>
            <a:rPr lang="zh-TW" sz="2200" b="1" kern="1200" smtClean="0"/>
            <a:t>個月開始課程規劃。</a:t>
          </a:r>
          <a:endParaRPr lang="zh-TW" sz="2200" kern="1200"/>
        </a:p>
      </dsp:txBody>
      <dsp:txXfrm>
        <a:off x="2379127" y="543531"/>
        <a:ext cx="1567810" cy="1567810"/>
      </dsp:txXfrm>
    </dsp:sp>
    <dsp:sp modelId="{A27468C9-CECC-4C80-8E81-5228E8866051}">
      <dsp:nvSpPr>
        <dsp:cNvPr id="0" name=""/>
        <dsp:cNvSpPr/>
      </dsp:nvSpPr>
      <dsp:spPr>
        <a:xfrm>
          <a:off x="423222" y="2329806"/>
          <a:ext cx="1737440" cy="1737440"/>
        </a:xfrm>
        <a:prstGeom prst="roundRect">
          <a:avLst/>
        </a:prstGeom>
        <a:gradFill rotWithShape="0">
          <a:gsLst>
            <a:gs pos="0">
              <a:schemeClr val="accent4">
                <a:hueOff val="0"/>
                <a:satOff val="0"/>
                <a:lumOff val="0"/>
                <a:alphaOff val="0"/>
                <a:tint val="60000"/>
                <a:satMod val="250000"/>
              </a:schemeClr>
            </a:gs>
            <a:gs pos="35000">
              <a:schemeClr val="accent4">
                <a:hueOff val="0"/>
                <a:satOff val="0"/>
                <a:lumOff val="0"/>
                <a:alphaOff val="0"/>
                <a:tint val="47000"/>
                <a:satMod val="275000"/>
              </a:schemeClr>
            </a:gs>
            <a:gs pos="100000">
              <a:schemeClr val="accent4">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zh-TW" sz="2200" b="1" kern="1200" smtClean="0"/>
            <a:t>多小組討論實作，少大班授課。</a:t>
          </a:r>
          <a:endParaRPr lang="zh-TW" sz="2200" kern="1200"/>
        </a:p>
      </dsp:txBody>
      <dsp:txXfrm>
        <a:off x="508037" y="2414621"/>
        <a:ext cx="1567810" cy="1567810"/>
      </dsp:txXfrm>
    </dsp:sp>
    <dsp:sp modelId="{FDB60BA5-9E34-4B3E-83FF-A346DF22C803}">
      <dsp:nvSpPr>
        <dsp:cNvPr id="0" name=""/>
        <dsp:cNvSpPr/>
      </dsp:nvSpPr>
      <dsp:spPr>
        <a:xfrm>
          <a:off x="2294312" y="2329806"/>
          <a:ext cx="1737440" cy="1737440"/>
        </a:xfrm>
        <a:prstGeom prst="roundRect">
          <a:avLst/>
        </a:prstGeom>
        <a:gradFill rotWithShape="0">
          <a:gsLst>
            <a:gs pos="0">
              <a:schemeClr val="accent5">
                <a:hueOff val="0"/>
                <a:satOff val="0"/>
                <a:lumOff val="0"/>
                <a:alphaOff val="0"/>
                <a:tint val="60000"/>
                <a:satMod val="250000"/>
              </a:schemeClr>
            </a:gs>
            <a:gs pos="35000">
              <a:schemeClr val="accent5">
                <a:hueOff val="0"/>
                <a:satOff val="0"/>
                <a:lumOff val="0"/>
                <a:alphaOff val="0"/>
                <a:tint val="47000"/>
                <a:satMod val="275000"/>
              </a:schemeClr>
            </a:gs>
            <a:gs pos="100000">
              <a:schemeClr val="accent5">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zh-TW" sz="2200" b="1" kern="1200" smtClean="0"/>
            <a:t>實務實習</a:t>
          </a:r>
          <a:r>
            <a:rPr lang="en-US" sz="2200" b="1" kern="1200" smtClean="0"/>
            <a:t>75%</a:t>
          </a:r>
          <a:r>
            <a:rPr lang="zh-TW" sz="2200" b="1" kern="1200" smtClean="0"/>
            <a:t>、理論課程</a:t>
          </a:r>
          <a:r>
            <a:rPr lang="en-US" sz="2200" b="1" kern="1200" smtClean="0"/>
            <a:t>25%</a:t>
          </a:r>
          <a:endParaRPr lang="zh-TW" sz="2200" kern="1200"/>
        </a:p>
      </dsp:txBody>
      <dsp:txXfrm>
        <a:off x="2379127" y="2414621"/>
        <a:ext cx="1567810" cy="15678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F76E1FA-93DB-4B9E-B081-5980FC2064C7}" type="datetimeFigureOut">
              <a:rPr lang="zh-TW" altLang="en-US" smtClean="0"/>
              <a:t>2017/12/18</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1292B9E-5019-493C-805D-615469A184F1}" type="slidenum">
              <a:rPr lang="zh-TW" altLang="en-US" smtClean="0"/>
              <a:t>‹#›</a:t>
            </a:fld>
            <a:endParaRPr lang="zh-TW" altLang="en-US"/>
          </a:p>
        </p:txBody>
      </p:sp>
    </p:spTree>
    <p:extLst>
      <p:ext uri="{BB962C8B-B14F-4D97-AF65-F5344CB8AC3E}">
        <p14:creationId xmlns:p14="http://schemas.microsoft.com/office/powerpoint/2010/main" val="3233461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1292B9E-5019-493C-805D-615469A184F1}" type="slidenum">
              <a:rPr lang="zh-TW" altLang="en-US" smtClean="0"/>
              <a:t>1</a:t>
            </a:fld>
            <a:endParaRPr lang="zh-TW" altLang="en-US"/>
          </a:p>
        </p:txBody>
      </p:sp>
    </p:spTree>
    <p:extLst>
      <p:ext uri="{BB962C8B-B14F-4D97-AF65-F5344CB8AC3E}">
        <p14:creationId xmlns:p14="http://schemas.microsoft.com/office/powerpoint/2010/main" val="3393943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 此次拜會由布魯塞爾地方法院</a:t>
            </a:r>
            <a:r>
              <a:rPr lang="en-US" altLang="zh-TW" dirty="0" smtClean="0"/>
              <a:t>HENNART</a:t>
            </a:r>
            <a:r>
              <a:rPr lang="zh-TW" altLang="en-US" dirty="0" smtClean="0"/>
              <a:t>院長親自接待，</a:t>
            </a:r>
            <a:endParaRPr lang="en-US" altLang="zh-TW" dirty="0" smtClean="0"/>
          </a:p>
          <a:p>
            <a:r>
              <a:rPr lang="zh-TW" altLang="en-US" dirty="0" smtClean="0"/>
              <a:t>因比利時官方語言為法文及荷蘭文，因此在法院內也有法語院長及荷語院長，</a:t>
            </a:r>
            <a:r>
              <a:rPr lang="en-US" altLang="zh-TW" dirty="0" smtClean="0"/>
              <a:t>HENNART</a:t>
            </a:r>
            <a:r>
              <a:rPr lang="zh-TW" altLang="en-US" dirty="0" smtClean="0"/>
              <a:t>院長本身是法語院長</a:t>
            </a:r>
            <a:endParaRPr lang="en-US" altLang="zh-TW" dirty="0" smtClean="0"/>
          </a:p>
          <a:p>
            <a:r>
              <a:rPr lang="zh-TW" altLang="en-US" dirty="0" smtClean="0"/>
              <a:t>在比利時法官的又稱坐著的法官，檢察官又稱站著的法官</a:t>
            </a:r>
            <a:r>
              <a:rPr lang="en-US" altLang="zh-TW" dirty="0" smtClean="0"/>
              <a:t>)</a:t>
            </a:r>
          </a:p>
          <a:p>
            <a:r>
              <a:rPr lang="zh-TW" altLang="en-US" dirty="0" smtClean="0"/>
              <a:t>比利時的司法最早繼受法國制度，重視立法、行政及司法三權分立，是採金字塔型訴訟制度，有簡易法庭、警政法庭、初審法庭、上訴法庭及最高法院，檢察系統對應法院審級制度，也分為初級、上訴到最高三個審級的檢察署。</a:t>
            </a:r>
            <a:endParaRPr lang="en-US" altLang="zh-TW" dirty="0" smtClean="0"/>
          </a:p>
          <a:p>
            <a:r>
              <a:rPr lang="zh-TW" altLang="en-US" dirty="0" smtClean="0"/>
              <a:t>檢察體系內一審及二審彼此間有指揮關係，但最高檢察署不能指揮一審，比利時有</a:t>
            </a:r>
            <a:r>
              <a:rPr lang="en-US" altLang="zh-TW" dirty="0" smtClean="0"/>
              <a:t>5</a:t>
            </a:r>
            <a:r>
              <a:rPr lang="zh-TW" altLang="en-US" dirty="0" smtClean="0"/>
              <a:t>個上訴檢察署，共有</a:t>
            </a:r>
            <a:r>
              <a:rPr lang="en-US" altLang="zh-TW" dirty="0" smtClean="0"/>
              <a:t>5</a:t>
            </a:r>
            <a:r>
              <a:rPr lang="zh-TW" altLang="en-US" dirty="0" smtClean="0"/>
              <a:t>位二審檢察總長，這</a:t>
            </a:r>
            <a:r>
              <a:rPr lang="en-US" altLang="zh-TW" dirty="0" smtClean="0"/>
              <a:t>5</a:t>
            </a:r>
            <a:r>
              <a:rPr lang="zh-TW" altLang="en-US" dirty="0" smtClean="0"/>
              <a:t>位二審檢察總長與</a:t>
            </a:r>
            <a:r>
              <a:rPr lang="en-US" altLang="zh-TW" dirty="0" smtClean="0"/>
              <a:t>1</a:t>
            </a:r>
            <a:r>
              <a:rPr lang="zh-TW" altLang="en-US" dirty="0" smtClean="0"/>
              <a:t>位聯邦檢察總長（主要負責反恐以及跨境犯罪）及司法部長，共同組成檢察總長委員會</a:t>
            </a:r>
            <a:r>
              <a:rPr lang="en-US" altLang="zh-TW" dirty="0" smtClean="0"/>
              <a:t>(</a:t>
            </a:r>
            <a:r>
              <a:rPr lang="en-US" altLang="zh-TW" dirty="0" err="1" smtClean="0"/>
              <a:t>collège</a:t>
            </a:r>
            <a:r>
              <a:rPr lang="en-US" altLang="zh-TW" dirty="0" smtClean="0"/>
              <a:t> des </a:t>
            </a:r>
            <a:r>
              <a:rPr lang="en-US" altLang="zh-TW" dirty="0" err="1" smtClean="0"/>
              <a:t>procureurs</a:t>
            </a:r>
            <a:r>
              <a:rPr lang="en-US" altLang="zh-TW" dirty="0" smtClean="0"/>
              <a:t> </a:t>
            </a:r>
            <a:r>
              <a:rPr lang="en-US" altLang="zh-TW" dirty="0" err="1" smtClean="0"/>
              <a:t>généraux</a:t>
            </a:r>
            <a:r>
              <a:rPr lang="en-US" altLang="zh-TW" dirty="0" smtClean="0"/>
              <a:t>/college van </a:t>
            </a:r>
            <a:r>
              <a:rPr lang="en-US" altLang="zh-TW" dirty="0" err="1" smtClean="0"/>
              <a:t>procureurs</a:t>
            </a:r>
            <a:r>
              <a:rPr lang="en-US" altLang="zh-TW" dirty="0" smtClean="0"/>
              <a:t>-general) </a:t>
            </a:r>
            <a:r>
              <a:rPr lang="zh-TW" altLang="en-US" dirty="0" smtClean="0"/>
              <a:t>，此委員會是司法部授權成立，功能在於起草和協調政策和檢察署運作方面能夠保持最大程度地一致性，立定檢察官在刑事政策與法律執行面之原則性標準。此委員會管轄範圍遍及全國，委員會的決定對檢察機關具有約束力。</a:t>
            </a:r>
          </a:p>
          <a:p>
            <a:r>
              <a:rPr lang="zh-TW" altLang="en-US" dirty="0" smtClean="0"/>
              <a:t>  比利時最高檢察署檢察長不屬於檢察總長委員會之成員，最高檢察署檢察長主要是負責審核起訴情形及提出法律意見，審核起訴是否符合法律，但對於個案不能指揮辦案。</a:t>
            </a:r>
          </a:p>
          <a:p>
            <a:r>
              <a:rPr lang="zh-TW" altLang="en-US" dirty="0" smtClean="0"/>
              <a:t>    比利時審判系統非常落實審判獨立，院長無法干預個案審判。</a:t>
            </a:r>
            <a:r>
              <a:rPr lang="en-US" altLang="zh-TW" dirty="0" smtClean="0"/>
              <a:t>HENNART</a:t>
            </a:r>
            <a:r>
              <a:rPr lang="zh-TW" altLang="en-US" dirty="0" smtClean="0"/>
              <a:t>院長分析比利時能比鄰近的法國更能落實司法獨立的原因，在於法國某一部分人事升遷權仍掌握在司法部長手上，但比利時司法官的人事權相對較為獨立。比利時的法官與檢察官人事權是由最高司法委員會負責法官與檢察官之任命與調動，此最高司法委員會共有</a:t>
            </a:r>
            <a:r>
              <a:rPr lang="en-US" altLang="zh-TW" dirty="0" smtClean="0"/>
              <a:t>42</a:t>
            </a:r>
            <a:r>
              <a:rPr lang="zh-TW" altLang="en-US" dirty="0" smtClean="0"/>
              <a:t>名委員，其中 </a:t>
            </a:r>
            <a:r>
              <a:rPr lang="en-US" altLang="zh-TW" dirty="0" smtClean="0"/>
              <a:t>21</a:t>
            </a:r>
            <a:r>
              <a:rPr lang="zh-TW" altLang="en-US" dirty="0" smtClean="0"/>
              <a:t>名委員是法官及檢察官，另外 </a:t>
            </a:r>
            <a:r>
              <a:rPr lang="en-US" altLang="zh-TW" dirty="0" smtClean="0"/>
              <a:t>21</a:t>
            </a:r>
            <a:r>
              <a:rPr lang="zh-TW" altLang="en-US" dirty="0" smtClean="0"/>
              <a:t>位是由參議院推薦的社會賢達出任，雖然參議院推薦的社會賢達不免有政黨色彩，但是因為比利時是多黨政治，所以政黨之間彼此間也有牽制。</a:t>
            </a:r>
          </a:p>
          <a:p>
            <a:endParaRPr lang="zh-TW" altLang="en-US" dirty="0"/>
          </a:p>
        </p:txBody>
      </p:sp>
      <p:sp>
        <p:nvSpPr>
          <p:cNvPr id="4" name="投影片編號版面配置區 3"/>
          <p:cNvSpPr>
            <a:spLocks noGrp="1"/>
          </p:cNvSpPr>
          <p:nvPr>
            <p:ph type="sldNum" sz="quarter" idx="10"/>
          </p:nvPr>
        </p:nvSpPr>
        <p:spPr/>
        <p:txBody>
          <a:bodyPr/>
          <a:lstStyle/>
          <a:p>
            <a:fld id="{51292B9E-5019-493C-805D-615469A184F1}" type="slidenum">
              <a:rPr lang="zh-TW" altLang="en-US" smtClean="0"/>
              <a:t>10</a:t>
            </a:fld>
            <a:endParaRPr lang="zh-TW" altLang="en-US"/>
          </a:p>
        </p:txBody>
      </p:sp>
    </p:spTree>
    <p:extLst>
      <p:ext uri="{BB962C8B-B14F-4D97-AF65-F5344CB8AC3E}">
        <p14:creationId xmlns:p14="http://schemas.microsoft.com/office/powerpoint/2010/main" val="978482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比利時陪審團之組成方式，分為重罪法庭</a:t>
            </a:r>
            <a:r>
              <a:rPr lang="en-US" altLang="zh-TW" dirty="0" smtClean="0"/>
              <a:t>Court of Assize,</a:t>
            </a:r>
            <a:r>
              <a:rPr lang="zh-TW" altLang="en-US" dirty="0" smtClean="0"/>
              <a:t>（</a:t>
            </a:r>
            <a:r>
              <a:rPr lang="en-US" altLang="zh-TW" dirty="0" smtClean="0"/>
              <a:t>12</a:t>
            </a:r>
            <a:r>
              <a:rPr lang="zh-TW" altLang="en-US" dirty="0" smtClean="0"/>
              <a:t>名陪審員加上</a:t>
            </a:r>
            <a:r>
              <a:rPr lang="en-US" altLang="zh-TW" dirty="0" smtClean="0"/>
              <a:t>3</a:t>
            </a:r>
            <a:r>
              <a:rPr lang="zh-TW" altLang="en-US" dirty="0" smtClean="0"/>
              <a:t>名法官）及刑事法庭</a:t>
            </a:r>
            <a:r>
              <a:rPr lang="en-US" altLang="zh-TW" dirty="0" smtClean="0"/>
              <a:t>(5</a:t>
            </a:r>
            <a:r>
              <a:rPr lang="zh-TW" altLang="en-US" dirty="0" smtClean="0"/>
              <a:t>名陪審員加上</a:t>
            </a:r>
            <a:r>
              <a:rPr lang="en-US" altLang="zh-TW" dirty="0" smtClean="0"/>
              <a:t>3</a:t>
            </a:r>
            <a:r>
              <a:rPr lang="zh-TW" altLang="en-US" dirty="0" smtClean="0"/>
              <a:t>名法官）。</a:t>
            </a:r>
            <a:endParaRPr lang="en-US" altLang="zh-TW" dirty="0" smtClean="0"/>
          </a:p>
          <a:p>
            <a:r>
              <a:rPr lang="zh-TW" altLang="en-US" dirty="0" smtClean="0"/>
              <a:t>重罪法庭之審判長由上訴法院法官擔任，另外</a:t>
            </a:r>
            <a:r>
              <a:rPr lang="en-US" altLang="zh-TW" dirty="0" smtClean="0"/>
              <a:t>2</a:t>
            </a:r>
            <a:r>
              <a:rPr lang="zh-TW" altLang="en-US" dirty="0" smtClean="0"/>
              <a:t>名法官則是初審法院之法官，陪審員是從</a:t>
            </a:r>
            <a:r>
              <a:rPr lang="en-US" altLang="zh-TW" dirty="0" smtClean="0"/>
              <a:t>30</a:t>
            </a:r>
            <a:r>
              <a:rPr lang="zh-TW" altLang="en-US" dirty="0" smtClean="0"/>
              <a:t>歲至</a:t>
            </a:r>
            <a:r>
              <a:rPr lang="en-US" altLang="zh-TW" dirty="0" smtClean="0"/>
              <a:t>60</a:t>
            </a:r>
            <a:r>
              <a:rPr lang="zh-TW" altLang="en-US" dirty="0" smtClean="0"/>
              <a:t>歲有選舉權人的國民中選出。判決方式是由陪審員決定事實，法官決定刑度。比利時過去如同大部分陪審制之國家，判決並無理由，然</a:t>
            </a:r>
            <a:r>
              <a:rPr lang="en-US" altLang="zh-TW" dirty="0" smtClean="0"/>
              <a:t>2009</a:t>
            </a:r>
            <a:r>
              <a:rPr lang="zh-TW" altLang="en-US" dirty="0" smtClean="0"/>
              <a:t>年歐洲人權法院第二庭判決認定比利時違反人權公約第</a:t>
            </a:r>
            <a:r>
              <a:rPr lang="en-US" altLang="zh-TW" dirty="0" smtClean="0"/>
              <a:t>6</a:t>
            </a:r>
            <a:r>
              <a:rPr lang="zh-TW" altLang="en-US" dirty="0" smtClean="0"/>
              <a:t>條第</a:t>
            </a:r>
            <a:r>
              <a:rPr lang="en-US" altLang="zh-TW" dirty="0" smtClean="0"/>
              <a:t>1</a:t>
            </a:r>
            <a:r>
              <a:rPr lang="zh-TW" altLang="en-US" dirty="0" smtClean="0"/>
              <a:t>項，比利時不服提起上訴，案件進入大法庭。此時，一些本身也有陪審團制度的利害關係國家，比如愛爾蘭、英國跟法國，也都提出強烈的意見，認為純粹的陪審團制並不需要提供理由，也不會和歐洲人權公約產生牴觸。</a:t>
            </a:r>
            <a:r>
              <a:rPr lang="en-US" altLang="zh-TW" dirty="0" smtClean="0"/>
              <a:t>2010</a:t>
            </a:r>
            <a:r>
              <a:rPr lang="zh-TW" altLang="en-US" dirty="0" smtClean="0"/>
              <a:t>年</a:t>
            </a:r>
            <a:r>
              <a:rPr lang="en-US" altLang="zh-TW" dirty="0" smtClean="0"/>
              <a:t>11</a:t>
            </a:r>
            <a:r>
              <a:rPr lang="zh-TW" altLang="en-US" dirty="0" smtClean="0"/>
              <a:t>月</a:t>
            </a:r>
            <a:r>
              <a:rPr lang="en-US" altLang="zh-TW" dirty="0" smtClean="0"/>
              <a:t>16</a:t>
            </a:r>
            <a:r>
              <a:rPr lang="zh-TW" altLang="en-US" dirty="0" smtClean="0"/>
              <a:t>日，大法庭判決確認了違反公約第</a:t>
            </a:r>
            <a:r>
              <a:rPr lang="en-US" altLang="zh-TW" dirty="0" smtClean="0"/>
              <a:t>6</a:t>
            </a:r>
            <a:r>
              <a:rPr lang="zh-TW" altLang="en-US" dirty="0" smtClean="0"/>
              <a:t>條第</a:t>
            </a:r>
            <a:r>
              <a:rPr lang="en-US" altLang="zh-TW" dirty="0" smtClean="0"/>
              <a:t>1</a:t>
            </a:r>
            <a:r>
              <a:rPr lang="zh-TW" altLang="en-US" dirty="0" smtClean="0"/>
              <a:t>項的結論。但是在大法庭判決出來前，比利時即在</a:t>
            </a:r>
            <a:r>
              <a:rPr lang="en-US" altLang="zh-TW" dirty="0" smtClean="0"/>
              <a:t>2009</a:t>
            </a:r>
            <a:r>
              <a:rPr lang="zh-TW" altLang="en-US" dirty="0" smtClean="0"/>
              <a:t>年開始修法，往後陪審團判決要附理由，但同時須搭配更少的案件進入陪審，這次修法在</a:t>
            </a:r>
            <a:r>
              <a:rPr lang="en-US" altLang="zh-TW" dirty="0" smtClean="0"/>
              <a:t>2010</a:t>
            </a:r>
            <a:r>
              <a:rPr lang="zh-TW" altLang="en-US" dirty="0" smtClean="0"/>
              <a:t>年</a:t>
            </a:r>
            <a:r>
              <a:rPr lang="en-US" altLang="zh-TW" dirty="0" smtClean="0"/>
              <a:t>1</a:t>
            </a:r>
            <a:r>
              <a:rPr lang="zh-TW" altLang="en-US" dirty="0" smtClean="0"/>
              <a:t>月</a:t>
            </a:r>
            <a:r>
              <a:rPr lang="en-US" altLang="zh-TW" dirty="0" smtClean="0"/>
              <a:t>21</a:t>
            </a:r>
            <a:r>
              <a:rPr lang="zh-TW" altLang="en-US" dirty="0" smtClean="0"/>
              <a:t>日生效，修法之後，陪審團的有罪判決，需要對當事人提出並交付理由。</a:t>
            </a:r>
            <a:endParaRPr lang="zh-TW" altLang="en-US" dirty="0"/>
          </a:p>
        </p:txBody>
      </p:sp>
      <p:sp>
        <p:nvSpPr>
          <p:cNvPr id="4" name="投影片編號版面配置區 3"/>
          <p:cNvSpPr>
            <a:spLocks noGrp="1"/>
          </p:cNvSpPr>
          <p:nvPr>
            <p:ph type="sldNum" sz="quarter" idx="10"/>
          </p:nvPr>
        </p:nvSpPr>
        <p:spPr/>
        <p:txBody>
          <a:bodyPr/>
          <a:lstStyle/>
          <a:p>
            <a:fld id="{51292B9E-5019-493C-805D-615469A184F1}" type="slidenum">
              <a:rPr lang="zh-TW" altLang="en-US" smtClean="0"/>
              <a:t>11</a:t>
            </a:fld>
            <a:endParaRPr lang="zh-TW" altLang="en-US"/>
          </a:p>
        </p:txBody>
      </p:sp>
    </p:spTree>
    <p:extLst>
      <p:ext uri="{BB962C8B-B14F-4D97-AF65-F5344CB8AC3E}">
        <p14:creationId xmlns:p14="http://schemas.microsoft.com/office/powerpoint/2010/main" val="978482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比利時全國有</a:t>
            </a:r>
            <a:r>
              <a:rPr lang="en-US" altLang="zh-TW" dirty="0" smtClean="0"/>
              <a:t>35</a:t>
            </a:r>
            <a:r>
              <a:rPr lang="zh-TW" altLang="en-US" dirty="0" smtClean="0"/>
              <a:t>座監獄，其中 </a:t>
            </a:r>
            <a:r>
              <a:rPr lang="en-US" altLang="zh-TW" dirty="0" smtClean="0"/>
              <a:t>17</a:t>
            </a:r>
            <a:r>
              <a:rPr lang="zh-TW" altLang="en-US" dirty="0" smtClean="0"/>
              <a:t>座位在荷語區、 </a:t>
            </a:r>
            <a:r>
              <a:rPr lang="en-US" altLang="zh-TW" dirty="0" smtClean="0"/>
              <a:t>2</a:t>
            </a:r>
            <a:r>
              <a:rPr lang="zh-TW" altLang="en-US" dirty="0" smtClean="0"/>
              <a:t>座位於布魯塞爾區、</a:t>
            </a:r>
            <a:r>
              <a:rPr lang="en-US" altLang="zh-TW" dirty="0" smtClean="0"/>
              <a:t>18</a:t>
            </a:r>
            <a:r>
              <a:rPr lang="zh-TW" altLang="en-US" dirty="0" smtClean="0"/>
              <a:t>座在法語區。全國共有</a:t>
            </a:r>
            <a:r>
              <a:rPr lang="en-US" altLang="zh-TW" dirty="0" smtClean="0"/>
              <a:t>10,157</a:t>
            </a:r>
            <a:r>
              <a:rPr lang="zh-TW" altLang="en-US" dirty="0" smtClean="0"/>
              <a:t>收容人，略超過全國監獄收容量之</a:t>
            </a:r>
            <a:r>
              <a:rPr lang="en-US" altLang="zh-TW" dirty="0" smtClean="0"/>
              <a:t>9,269</a:t>
            </a:r>
            <a:r>
              <a:rPr lang="zh-TW" altLang="en-US" dirty="0" smtClean="0"/>
              <a:t>人，其中有罪判決確定之受刑人為</a:t>
            </a:r>
            <a:r>
              <a:rPr lang="en-US" altLang="zh-TW" dirty="0" smtClean="0"/>
              <a:t>6,124</a:t>
            </a:r>
            <a:r>
              <a:rPr lang="zh-TW" altLang="en-US" dirty="0" smtClean="0"/>
              <a:t>人、羈押中者為</a:t>
            </a:r>
            <a:r>
              <a:rPr lang="en-US" altLang="zh-TW" dirty="0" smtClean="0"/>
              <a:t>3,553</a:t>
            </a:r>
            <a:r>
              <a:rPr lang="zh-TW" altLang="en-US" dirty="0" smtClean="0"/>
              <a:t>人，另外</a:t>
            </a:r>
            <a:r>
              <a:rPr lang="en-US" altLang="zh-TW" dirty="0" smtClean="0"/>
              <a:t>480</a:t>
            </a:r>
            <a:r>
              <a:rPr lang="zh-TW" altLang="en-US" dirty="0" smtClean="0"/>
              <a:t>名是患有精神疾病者，男女比例為男性</a:t>
            </a:r>
            <a:r>
              <a:rPr lang="en-US" altLang="zh-TW" dirty="0" smtClean="0"/>
              <a:t>9,750</a:t>
            </a:r>
            <a:r>
              <a:rPr lang="zh-TW" altLang="en-US" dirty="0" smtClean="0"/>
              <a:t>人，女性</a:t>
            </a:r>
            <a:r>
              <a:rPr lang="en-US" altLang="zh-TW" dirty="0" smtClean="0"/>
              <a:t>407</a:t>
            </a:r>
            <a:r>
              <a:rPr lang="zh-TW" altLang="en-US" dirty="0" smtClean="0"/>
              <a:t>人。另外針對罪名的不同，會依照收容人所犯罪名之輕重，分配至開放式監獄</a:t>
            </a:r>
            <a:r>
              <a:rPr lang="en-US" altLang="zh-TW" dirty="0" smtClean="0"/>
              <a:t>(Open prisons)</a:t>
            </a:r>
            <a:r>
              <a:rPr lang="zh-TW" altLang="en-US" dirty="0" smtClean="0"/>
              <a:t>、半開放式</a:t>
            </a:r>
            <a:r>
              <a:rPr lang="en-US" altLang="zh-TW" dirty="0" smtClean="0"/>
              <a:t>(semi-closed prison)</a:t>
            </a:r>
            <a:r>
              <a:rPr lang="zh-TW" altLang="en-US" dirty="0" smtClean="0"/>
              <a:t>或隱蔽式監獄</a:t>
            </a:r>
            <a:r>
              <a:rPr lang="en-US" altLang="zh-TW" dirty="0" smtClean="0"/>
              <a:t>(closed prison)3</a:t>
            </a:r>
            <a:r>
              <a:rPr lang="zh-TW" altLang="en-US" dirty="0" smtClean="0"/>
              <a:t>種不同監獄 ，開放式監獄擁有最大比例之戶外空間，收容人每日可以在戶外活動的時間比例也最長。</a:t>
            </a:r>
          </a:p>
          <a:p>
            <a:r>
              <a:rPr lang="zh-TW" altLang="en-US" dirty="0" smtClean="0"/>
              <a:t>    比利時矯正機關以給予收容人安全及人性化執行判決為宗旨，終極目標是讓收容人返回社會，故特重與社區合作及給予收容人所需之技訓輔導，技訓的項目包含有烹飪、印刷、木工、製作起士、修腳踏車、縫紉及包裝等工作之訓練。</a:t>
            </a:r>
          </a:p>
          <a:p>
            <a:r>
              <a:rPr lang="zh-TW" altLang="en-US" dirty="0" smtClean="0"/>
              <a:t>    近</a:t>
            </a:r>
            <a:r>
              <a:rPr lang="en-US" altLang="zh-TW" dirty="0" smtClean="0"/>
              <a:t>10</a:t>
            </a:r>
            <a:r>
              <a:rPr lang="zh-TW" altLang="en-US" dirty="0" smtClean="0"/>
              <a:t>年來比利時獄政的重點是修建</a:t>
            </a:r>
            <a:r>
              <a:rPr lang="en-US" altLang="zh-TW" dirty="0" smtClean="0"/>
              <a:t>3</a:t>
            </a:r>
            <a:r>
              <a:rPr lang="zh-TW" altLang="en-US" dirty="0" smtClean="0"/>
              <a:t>座新監獄，原因在於比利時監獄收容人已經超過全國總收容量，雖然以向荷蘭租用監獄的方式擴充</a:t>
            </a:r>
            <a:r>
              <a:rPr lang="en-US" altLang="zh-TW" dirty="0" smtClean="0"/>
              <a:t>400</a:t>
            </a:r>
            <a:r>
              <a:rPr lang="zh-TW" altLang="en-US" dirty="0" smtClean="0"/>
              <a:t>人的收容量，但是合約即將到期，另外布魯塞爾有</a:t>
            </a:r>
            <a:r>
              <a:rPr lang="en-US" altLang="zh-TW" dirty="0" smtClean="0"/>
              <a:t>2</a:t>
            </a:r>
            <a:r>
              <a:rPr lang="zh-TW" altLang="en-US" dirty="0" smtClean="0"/>
              <a:t>間要關閉</a:t>
            </a:r>
            <a:r>
              <a:rPr lang="en-US" altLang="zh-TW" dirty="0" smtClean="0"/>
              <a:t>,</a:t>
            </a:r>
            <a:r>
              <a:rPr lang="zh-TW" altLang="en-US" dirty="0" smtClean="0"/>
              <a:t>因此急需增建新的監獄。目前在布魯塞爾新蓋的監獄是一所社區型式的監獄，裡面包含男、女收容人，監獄裡面就有醫院跟學校，仿社區型式來進行規畫。</a:t>
            </a:r>
          </a:p>
          <a:p>
            <a:r>
              <a:rPr lang="zh-TW" altLang="en-US" dirty="0" smtClean="0"/>
              <a:t>    從統計數據來看，比利時總受刑人的人數是下降的，</a:t>
            </a:r>
            <a:r>
              <a:rPr lang="en-US" altLang="zh-TW" dirty="0" smtClean="0"/>
              <a:t>2015</a:t>
            </a:r>
            <a:r>
              <a:rPr lang="zh-TW" altLang="en-US" dirty="0" smtClean="0"/>
              <a:t>年還有</a:t>
            </a:r>
            <a:r>
              <a:rPr lang="en-US" altLang="zh-TW" dirty="0" smtClean="0"/>
              <a:t>11,000</a:t>
            </a:r>
            <a:r>
              <a:rPr lang="zh-TW" altLang="en-US" dirty="0" smtClean="0"/>
              <a:t>人，</a:t>
            </a:r>
            <a:r>
              <a:rPr lang="en-US" altLang="zh-TW" dirty="0" smtClean="0"/>
              <a:t>2016</a:t>
            </a:r>
            <a:r>
              <a:rPr lang="zh-TW" altLang="en-US" dirty="0" smtClean="0"/>
              <a:t>年剩下</a:t>
            </a:r>
            <a:r>
              <a:rPr lang="en-US" altLang="zh-TW" dirty="0" smtClean="0"/>
              <a:t>10,150</a:t>
            </a:r>
            <a:r>
              <a:rPr lang="zh-TW" altLang="en-US" dirty="0" smtClean="0"/>
              <a:t>人，雖然如此，下降的速度仍然不夠快，比利時另一特殊現象是比利時收容人外國人的比例高，因此比利時政府也很希望與世界各國簽立移交受刑人協議，以緩解受刑人太多之問題。</a:t>
            </a:r>
          </a:p>
          <a:p>
            <a:endParaRPr lang="zh-TW" altLang="en-US" dirty="0"/>
          </a:p>
        </p:txBody>
      </p:sp>
      <p:sp>
        <p:nvSpPr>
          <p:cNvPr id="4" name="投影片編號版面配置區 3"/>
          <p:cNvSpPr>
            <a:spLocks noGrp="1"/>
          </p:cNvSpPr>
          <p:nvPr>
            <p:ph type="sldNum" sz="quarter" idx="10"/>
          </p:nvPr>
        </p:nvSpPr>
        <p:spPr/>
        <p:txBody>
          <a:bodyPr/>
          <a:lstStyle/>
          <a:p>
            <a:fld id="{51292B9E-5019-493C-805D-615469A184F1}" type="slidenum">
              <a:rPr lang="zh-TW" altLang="en-US" smtClean="0"/>
              <a:t>12</a:t>
            </a:fld>
            <a:endParaRPr lang="zh-TW" altLang="en-US"/>
          </a:p>
        </p:txBody>
      </p:sp>
    </p:spTree>
    <p:extLst>
      <p:ext uri="{BB962C8B-B14F-4D97-AF65-F5344CB8AC3E}">
        <p14:creationId xmlns:p14="http://schemas.microsoft.com/office/powerpoint/2010/main" val="857655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Beveren</a:t>
            </a:r>
            <a:r>
              <a:rPr lang="zh-TW" altLang="en-US" dirty="0" smtClean="0"/>
              <a:t>監獄是</a:t>
            </a:r>
            <a:r>
              <a:rPr lang="en-US" altLang="zh-TW" dirty="0" smtClean="0"/>
              <a:t>2014</a:t>
            </a:r>
            <a:r>
              <a:rPr lang="zh-TW" altLang="en-US" dirty="0" smtClean="0"/>
              <a:t>年啟用，有</a:t>
            </a:r>
            <a:r>
              <a:rPr lang="en-US" altLang="zh-TW" dirty="0" smtClean="0"/>
              <a:t>312</a:t>
            </a:r>
            <a:r>
              <a:rPr lang="zh-TW" altLang="en-US" dirty="0" smtClean="0"/>
              <a:t>人之收容量，是一個公私合營</a:t>
            </a:r>
            <a:r>
              <a:rPr lang="en-US" altLang="zh-TW" dirty="0" smtClean="0"/>
              <a:t>(private</a:t>
            </a:r>
            <a:r>
              <a:rPr lang="zh-TW" altLang="en-US" dirty="0" smtClean="0"/>
              <a:t>－</a:t>
            </a:r>
            <a:r>
              <a:rPr lang="en-US" altLang="zh-TW" dirty="0" smtClean="0"/>
              <a:t>public partner)</a:t>
            </a:r>
            <a:r>
              <a:rPr lang="zh-TW" altLang="en-US" dirty="0" smtClean="0"/>
              <a:t>的監獄，由政府跟民間簽立</a:t>
            </a:r>
            <a:r>
              <a:rPr lang="en-US" altLang="zh-TW" dirty="0" smtClean="0"/>
              <a:t>25</a:t>
            </a:r>
            <a:r>
              <a:rPr lang="zh-TW" altLang="en-US" dirty="0" smtClean="0"/>
              <a:t>年之設計建造及設備管理合約</a:t>
            </a:r>
            <a:endParaRPr lang="en-US" altLang="zh-TW" dirty="0" smtClean="0"/>
          </a:p>
          <a:p>
            <a:r>
              <a:rPr lang="en-US" altLang="zh-TW" dirty="0" err="1" smtClean="0"/>
              <a:t>Beveren</a:t>
            </a:r>
            <a:r>
              <a:rPr lang="zh-TW" altLang="en-US" dirty="0" smtClean="0"/>
              <a:t>監獄收容刑期</a:t>
            </a:r>
            <a:r>
              <a:rPr lang="en-US" altLang="zh-TW" dirty="0" smtClean="0"/>
              <a:t>5</a:t>
            </a:r>
            <a:r>
              <a:rPr lang="zh-TW" altLang="en-US" dirty="0" smtClean="0"/>
              <a:t>年以上至無期徒刑的受刑人，採放射型的建築設計方式，以中控台為中心放射出</a:t>
            </a:r>
            <a:r>
              <a:rPr lang="en-US" altLang="zh-TW" dirty="0" smtClean="0"/>
              <a:t>4</a:t>
            </a:r>
            <a:r>
              <a:rPr lang="zh-TW" altLang="en-US" dirty="0" smtClean="0"/>
              <a:t>個舍房區域。</a:t>
            </a:r>
            <a:endParaRPr lang="zh-TW" altLang="en-US" dirty="0"/>
          </a:p>
        </p:txBody>
      </p:sp>
      <p:sp>
        <p:nvSpPr>
          <p:cNvPr id="4" name="投影片編號版面配置區 3"/>
          <p:cNvSpPr>
            <a:spLocks noGrp="1"/>
          </p:cNvSpPr>
          <p:nvPr>
            <p:ph type="sldNum" sz="quarter" idx="10"/>
          </p:nvPr>
        </p:nvSpPr>
        <p:spPr/>
        <p:txBody>
          <a:bodyPr/>
          <a:lstStyle/>
          <a:p>
            <a:fld id="{51292B9E-5019-493C-805D-615469A184F1}" type="slidenum">
              <a:rPr lang="zh-TW" altLang="en-US" smtClean="0"/>
              <a:t>13</a:t>
            </a:fld>
            <a:endParaRPr lang="zh-TW" altLang="en-US"/>
          </a:p>
        </p:txBody>
      </p:sp>
    </p:spTree>
    <p:extLst>
      <p:ext uri="{BB962C8B-B14F-4D97-AF65-F5344CB8AC3E}">
        <p14:creationId xmlns:p14="http://schemas.microsoft.com/office/powerpoint/2010/main" val="3432091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 </a:t>
            </a:r>
            <a:r>
              <a:rPr lang="en-US" altLang="zh-TW" dirty="0" err="1" smtClean="0"/>
              <a:t>Beveren</a:t>
            </a:r>
            <a:r>
              <a:rPr lang="zh-TW" altLang="en-US" dirty="0" smtClean="0"/>
              <a:t>監獄都是採</a:t>
            </a:r>
            <a:r>
              <a:rPr lang="en-US" altLang="zh-TW" dirty="0" smtClean="0"/>
              <a:t>1</a:t>
            </a:r>
            <a:r>
              <a:rPr lang="zh-TW" altLang="en-US" dirty="0" smtClean="0"/>
              <a:t>人</a:t>
            </a:r>
            <a:r>
              <a:rPr lang="en-US" altLang="zh-TW" dirty="0" smtClean="0"/>
              <a:t>1</a:t>
            </a:r>
            <a:r>
              <a:rPr lang="zh-TW" altLang="en-US" dirty="0" smtClean="0"/>
              <a:t>舍房之單人套房方式，每人居住的空間約有</a:t>
            </a:r>
            <a:r>
              <a:rPr lang="en-US" altLang="zh-TW" dirty="0" smtClean="0"/>
              <a:t>3</a:t>
            </a:r>
            <a:r>
              <a:rPr lang="zh-TW" altLang="en-US" dirty="0" smtClean="0"/>
              <a:t>坪，房內有自己的廁所、電視及電腦</a:t>
            </a:r>
            <a:endParaRPr lang="en-US" altLang="zh-TW" dirty="0" smtClean="0"/>
          </a:p>
          <a:p>
            <a:r>
              <a:rPr lang="zh-TW" altLang="en-US" dirty="0" smtClean="0"/>
              <a:t>監獄雲</a:t>
            </a:r>
            <a:r>
              <a:rPr lang="en-US" altLang="zh-TW" dirty="0" smtClean="0"/>
              <a:t>(</a:t>
            </a:r>
            <a:r>
              <a:rPr lang="en-US" altLang="zh-TW" dirty="0" err="1" smtClean="0"/>
              <a:t>PrisonCloud</a:t>
            </a:r>
            <a:r>
              <a:rPr lang="en-US" altLang="zh-TW" dirty="0" smtClean="0"/>
              <a:t>)</a:t>
            </a:r>
            <a:r>
              <a:rPr lang="zh-TW" altLang="en-US" dirty="0" smtClean="0"/>
              <a:t>的系統，每個收容人在監獄雲的系統上都有一個自己的帳號</a:t>
            </a:r>
            <a:r>
              <a:rPr lang="en-US" altLang="zh-TW" dirty="0" smtClean="0"/>
              <a:t>(1</a:t>
            </a:r>
            <a:r>
              <a:rPr lang="zh-TW" altLang="en-US" dirty="0" smtClean="0"/>
              <a:t>個</a:t>
            </a:r>
            <a:r>
              <a:rPr lang="en-US" altLang="zh-TW" dirty="0" smtClean="0"/>
              <a:t>USB)</a:t>
            </a:r>
            <a:r>
              <a:rPr lang="zh-TW" altLang="en-US" dirty="0" smtClean="0"/>
              <a:t>，將此</a:t>
            </a:r>
            <a:r>
              <a:rPr lang="en-US" altLang="zh-TW" dirty="0" smtClean="0"/>
              <a:t>USB</a:t>
            </a:r>
            <a:r>
              <a:rPr lang="zh-TW" altLang="en-US" dirty="0" smtClean="0"/>
              <a:t>插入舍房內的系統接頭就可以透過監獄雲系統上網、打電話、看電視、租錄影帶、借書、點餐、買菜，監獄雲系統擁有諸多免費或收費休閒娛樂設施，收容人透過監獄勞動或是家屬資助可在監獄雲系統存錢，用來支付所需費用，當收容人不想要吃監所內餐點時，可以叫外賣或是買菜自己烹煮。後台管理階層人員可以依據每位收容人調整功能限制，類似我國監所之累進處遇，對外通話可設立禁止通話之名單，收容人也可以透過監獄雲查看自己相關案件之資料。</a:t>
            </a:r>
            <a:endParaRPr lang="zh-TW" altLang="en-US" dirty="0"/>
          </a:p>
        </p:txBody>
      </p:sp>
      <p:sp>
        <p:nvSpPr>
          <p:cNvPr id="4" name="投影片編號版面配置區 3"/>
          <p:cNvSpPr>
            <a:spLocks noGrp="1"/>
          </p:cNvSpPr>
          <p:nvPr>
            <p:ph type="sldNum" sz="quarter" idx="10"/>
          </p:nvPr>
        </p:nvSpPr>
        <p:spPr/>
        <p:txBody>
          <a:bodyPr/>
          <a:lstStyle/>
          <a:p>
            <a:fld id="{51292B9E-5019-493C-805D-615469A184F1}" type="slidenum">
              <a:rPr lang="zh-TW" altLang="en-US" smtClean="0"/>
              <a:t>14</a:t>
            </a:fld>
            <a:endParaRPr lang="zh-TW" altLang="en-US"/>
          </a:p>
        </p:txBody>
      </p:sp>
    </p:spTree>
    <p:extLst>
      <p:ext uri="{BB962C8B-B14F-4D97-AF65-F5344CB8AC3E}">
        <p14:creationId xmlns:p14="http://schemas.microsoft.com/office/powerpoint/2010/main" val="1663250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Beveren</a:t>
            </a:r>
            <a:r>
              <a:rPr lang="zh-TW" altLang="en-US" dirty="0" smtClean="0"/>
              <a:t>監獄的受刑人每天都有運動時間，該國法律規定每天至少</a:t>
            </a:r>
            <a:r>
              <a:rPr lang="en-US" altLang="zh-TW" dirty="0" smtClean="0"/>
              <a:t>1</a:t>
            </a:r>
            <a:r>
              <a:rPr lang="zh-TW" altLang="en-US" dirty="0" smtClean="0"/>
              <a:t>小時讓必須讓受刑人在戶外，另外會依照受刑人所犯罪名為重罪還是輕罪，而享有不同時間長短的戶外時間。</a:t>
            </a:r>
            <a:r>
              <a:rPr lang="en-US" altLang="zh-TW" dirty="0" err="1" smtClean="0"/>
              <a:t>Beveren</a:t>
            </a:r>
            <a:r>
              <a:rPr lang="zh-TW" altLang="en-US" dirty="0" smtClean="0"/>
              <a:t>的受刑人都可以穿著自己的服裝，訪團在參訪期間便看到許多穿著自己運動服的受刑人，從事完戶外活動返回舍監。</a:t>
            </a:r>
            <a:endParaRPr lang="en-US" altLang="zh-TW" dirty="0" smtClean="0"/>
          </a:p>
          <a:p>
            <a:r>
              <a:rPr lang="zh-TW" altLang="en-US" dirty="0" smtClean="0"/>
              <a:t> 最後，訪團還參觀了監獄的公共空間，會客的空間有包含家屬進來同住過夜的房間、個人會客室、公共會客室</a:t>
            </a:r>
            <a:r>
              <a:rPr lang="en-US" altLang="zh-TW" dirty="0" smtClean="0"/>
              <a:t>(</a:t>
            </a:r>
            <a:r>
              <a:rPr lang="zh-TW" altLang="en-US" dirty="0" smtClean="0"/>
              <a:t>含親子遊戲室</a:t>
            </a:r>
            <a:r>
              <a:rPr lang="en-US" altLang="zh-TW" dirty="0" smtClean="0"/>
              <a:t>)</a:t>
            </a:r>
            <a:r>
              <a:rPr lang="zh-TW" altLang="en-US" dirty="0" smtClean="0"/>
              <a:t>及法庭等，獄方表示</a:t>
            </a:r>
            <a:r>
              <a:rPr lang="en-US" altLang="zh-TW" dirty="0" err="1" smtClean="0"/>
              <a:t>Beveren</a:t>
            </a:r>
            <a:r>
              <a:rPr lang="zh-TW" altLang="en-US" dirty="0" smtClean="0"/>
              <a:t>監獄內雖設有法庭，原本是希望在某些情形能在獄中開庭，但現實面因為該國法官不太樂意前往監獄開庭，故至今從未使用過。</a:t>
            </a:r>
            <a:endParaRPr lang="zh-TW" altLang="en-US" dirty="0"/>
          </a:p>
        </p:txBody>
      </p:sp>
      <p:sp>
        <p:nvSpPr>
          <p:cNvPr id="4" name="投影片編號版面配置區 3"/>
          <p:cNvSpPr>
            <a:spLocks noGrp="1"/>
          </p:cNvSpPr>
          <p:nvPr>
            <p:ph type="sldNum" sz="quarter" idx="10"/>
          </p:nvPr>
        </p:nvSpPr>
        <p:spPr/>
        <p:txBody>
          <a:bodyPr/>
          <a:lstStyle/>
          <a:p>
            <a:fld id="{51292B9E-5019-493C-805D-615469A184F1}" type="slidenum">
              <a:rPr lang="zh-TW" altLang="en-US" smtClean="0"/>
              <a:t>15</a:t>
            </a:fld>
            <a:endParaRPr lang="zh-TW" altLang="en-US"/>
          </a:p>
        </p:txBody>
      </p:sp>
    </p:spTree>
    <p:extLst>
      <p:ext uri="{BB962C8B-B14F-4D97-AF65-F5344CB8AC3E}">
        <p14:creationId xmlns:p14="http://schemas.microsoft.com/office/powerpoint/2010/main" val="975696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歐洲司法培訓網絡（</a:t>
            </a:r>
            <a:r>
              <a:rPr lang="en-US" altLang="zh-TW" dirty="0" smtClean="0"/>
              <a:t>EJTN</a:t>
            </a:r>
            <a:r>
              <a:rPr lang="zh-TW" altLang="en-US" dirty="0" smtClean="0"/>
              <a:t>）成立於</a:t>
            </a:r>
            <a:r>
              <a:rPr lang="en-US" altLang="zh-TW" dirty="0" smtClean="0"/>
              <a:t>2000</a:t>
            </a:r>
            <a:r>
              <a:rPr lang="zh-TW" altLang="en-US" dirty="0" smtClean="0"/>
              <a:t>年，</a:t>
            </a:r>
            <a:r>
              <a:rPr lang="en-US" altLang="zh-TW" dirty="0" smtClean="0"/>
              <a:t>EJTN</a:t>
            </a:r>
            <a:r>
              <a:rPr lang="zh-TW" altLang="en-US" dirty="0" smtClean="0"/>
              <a:t>屬於歐盟司法委員會，預算來自於歐盟，是歐洲司法培訓機構交流知識的主要平台和推動者，目前有近</a:t>
            </a:r>
            <a:r>
              <a:rPr lang="en-US" altLang="zh-TW" dirty="0" smtClean="0"/>
              <a:t>40</a:t>
            </a:r>
            <a:r>
              <a:rPr lang="zh-TW" altLang="en-US" dirty="0" smtClean="0"/>
              <a:t>個歐盟國家之司法教育機構是</a:t>
            </a:r>
            <a:r>
              <a:rPr lang="en-US" altLang="zh-TW" dirty="0" smtClean="0"/>
              <a:t>EJTN</a:t>
            </a:r>
            <a:r>
              <a:rPr lang="zh-TW" altLang="en-US" dirty="0" smtClean="0"/>
              <a:t>的成員和觀察員，</a:t>
            </a:r>
            <a:r>
              <a:rPr lang="en-US" altLang="zh-TW" dirty="0" smtClean="0"/>
              <a:t>EJTN</a:t>
            </a:r>
            <a:r>
              <a:rPr lang="zh-TW" altLang="en-US" dirty="0" smtClean="0"/>
              <a:t>制定歐盟國家司法教育機構之培訓標準和課程，協調司法培訓交流和方案，促進歐盟司法培訓機構之間的合作。</a:t>
            </a:r>
            <a:endParaRPr lang="en-US" altLang="zh-TW" dirty="0" smtClean="0"/>
          </a:p>
          <a:p>
            <a:endParaRPr lang="zh-TW" altLang="en-US" dirty="0" smtClean="0"/>
          </a:p>
          <a:p>
            <a:r>
              <a:rPr lang="en-US" altLang="zh-TW" dirty="0" smtClean="0"/>
              <a:t>POSTULSKI</a:t>
            </a:r>
            <a:r>
              <a:rPr lang="zh-TW" altLang="en-US" dirty="0" smtClean="0"/>
              <a:t>秘書長緊接著開始</a:t>
            </a:r>
            <a:r>
              <a:rPr lang="en-US" altLang="zh-TW" dirty="0" smtClean="0"/>
              <a:t>EJTN</a:t>
            </a:r>
            <a:r>
              <a:rPr lang="zh-TW" altLang="en-US" dirty="0" smtClean="0"/>
              <a:t>組織介紹，</a:t>
            </a:r>
            <a:r>
              <a:rPr lang="en-US" altLang="zh-TW" dirty="0" smtClean="0"/>
              <a:t>EJTN</a:t>
            </a:r>
            <a:r>
              <a:rPr lang="zh-TW" altLang="en-US" dirty="0" smtClean="0"/>
              <a:t>是歐盟下司法教育機構之聯絡網，其本身並沒有單一系統的制度，主要是做為歐盟各國司法教育機構相互吸取各會員國經驗及合作之交流平台，特重歐盟法律之部分，歐盟成立之時，雖最初結合的目的是基於經濟，但是經濟體的結合需要法律面的支持，因此，</a:t>
            </a:r>
            <a:r>
              <a:rPr lang="en-US" altLang="zh-TW" dirty="0" smtClean="0"/>
              <a:t>EJTN</a:t>
            </a:r>
            <a:r>
              <a:rPr lang="zh-TW" altLang="en-US" dirty="0" smtClean="0"/>
              <a:t>組織存在之另一項重要目的在於使各會員國在歐盟法規之標準可以統一，彼此銜接，並建立統一之訓練標準 。 </a:t>
            </a:r>
          </a:p>
          <a:p>
            <a:r>
              <a:rPr lang="zh-TW" altLang="en-US" dirty="0" smtClean="0"/>
              <a:t>    </a:t>
            </a:r>
            <a:r>
              <a:rPr lang="en-US" altLang="zh-TW" dirty="0" smtClean="0"/>
              <a:t>EJTN</a:t>
            </a:r>
            <a:r>
              <a:rPr lang="zh-TW" altLang="en-US" dirty="0" smtClean="0"/>
              <a:t>從</a:t>
            </a:r>
            <a:r>
              <a:rPr lang="en-US" altLang="zh-TW" dirty="0" smtClean="0"/>
              <a:t>2000</a:t>
            </a:r>
            <a:r>
              <a:rPr lang="zh-TW" altLang="en-US" dirty="0" smtClean="0"/>
              <a:t>年成立，至今有</a:t>
            </a:r>
            <a:r>
              <a:rPr lang="en-US" altLang="zh-TW" dirty="0" smtClean="0"/>
              <a:t>28 </a:t>
            </a:r>
            <a:r>
              <a:rPr lang="zh-TW" altLang="en-US" dirty="0" smtClean="0"/>
              <a:t>個會員國 ，</a:t>
            </a:r>
            <a:r>
              <a:rPr lang="en-US" altLang="zh-TW" dirty="0" smtClean="0"/>
              <a:t>37</a:t>
            </a:r>
            <a:r>
              <a:rPr lang="zh-TW" altLang="en-US" dirty="0" smtClean="0"/>
              <a:t>個司法訓練單位（訓練單位數量會超過會員國數量，是因為有些國家訓練法官跟檢察官是</a:t>
            </a:r>
            <a:r>
              <a:rPr lang="en-US" altLang="zh-TW" dirty="0" smtClean="0"/>
              <a:t>2</a:t>
            </a:r>
            <a:r>
              <a:rPr lang="zh-TW" altLang="en-US" dirty="0" smtClean="0"/>
              <a:t>個機構，例如</a:t>
            </a:r>
            <a:r>
              <a:rPr lang="en-US" altLang="zh-TW" dirty="0" smtClean="0"/>
              <a:t>:</a:t>
            </a:r>
            <a:r>
              <a:rPr lang="zh-TW" altLang="en-US" dirty="0" smtClean="0"/>
              <a:t>西班牙、立陶宛、波海三國）</a:t>
            </a:r>
            <a:endParaRPr lang="en-US" altLang="zh-TW" dirty="0" smtClean="0"/>
          </a:p>
          <a:p>
            <a:r>
              <a:rPr lang="zh-TW" altLang="en-US" dirty="0" smtClean="0"/>
              <a:t>。</a:t>
            </a:r>
          </a:p>
          <a:p>
            <a:endParaRPr lang="zh-TW" altLang="en-US" dirty="0"/>
          </a:p>
        </p:txBody>
      </p:sp>
      <p:sp>
        <p:nvSpPr>
          <p:cNvPr id="4" name="投影片編號版面配置區 3"/>
          <p:cNvSpPr>
            <a:spLocks noGrp="1"/>
          </p:cNvSpPr>
          <p:nvPr>
            <p:ph type="sldNum" sz="quarter" idx="10"/>
          </p:nvPr>
        </p:nvSpPr>
        <p:spPr/>
        <p:txBody>
          <a:bodyPr/>
          <a:lstStyle/>
          <a:p>
            <a:fld id="{51292B9E-5019-493C-805D-615469A184F1}" type="slidenum">
              <a:rPr lang="zh-TW" altLang="en-US" smtClean="0"/>
              <a:t>16</a:t>
            </a:fld>
            <a:endParaRPr lang="zh-TW" altLang="en-US"/>
          </a:p>
        </p:txBody>
      </p:sp>
    </p:spTree>
    <p:extLst>
      <p:ext uri="{BB962C8B-B14F-4D97-AF65-F5344CB8AC3E}">
        <p14:creationId xmlns:p14="http://schemas.microsoft.com/office/powerpoint/2010/main" val="1141590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 成立至今，</a:t>
            </a:r>
            <a:r>
              <a:rPr lang="en-US" altLang="zh-TW" dirty="0" smtClean="0"/>
              <a:t>EJTN</a:t>
            </a:r>
            <a:r>
              <a:rPr lang="zh-TW" altLang="en-US" dirty="0" smtClean="0"/>
              <a:t>功能有過幾次轉變，草創時期，</a:t>
            </a:r>
            <a:r>
              <a:rPr lang="en-US" altLang="zh-TW" dirty="0" smtClean="0"/>
              <a:t>EJTN</a:t>
            </a:r>
            <a:r>
              <a:rPr lang="zh-TW" altLang="en-US" dirty="0" smtClean="0"/>
              <a:t>僅是一個合作平台，後來有些會員國開始接受其他歐盟會員國的司法官前往接受訓練，例如</a:t>
            </a:r>
            <a:r>
              <a:rPr lang="en-US" altLang="zh-TW" dirty="0" smtClean="0"/>
              <a:t>:</a:t>
            </a:r>
            <a:r>
              <a:rPr lang="zh-TW" altLang="en-US" dirty="0" smtClean="0"/>
              <a:t>法國，</a:t>
            </a:r>
            <a:r>
              <a:rPr lang="en-US" altLang="zh-TW" dirty="0" smtClean="0"/>
              <a:t>EJTN</a:t>
            </a:r>
            <a:r>
              <a:rPr lang="zh-TW" altLang="en-US" dirty="0" smtClean="0"/>
              <a:t>就協助讓各會員國去其他會員國的機構上課，近期</a:t>
            </a:r>
            <a:r>
              <a:rPr lang="en-US" altLang="zh-TW" dirty="0" smtClean="0"/>
              <a:t>EJTN</a:t>
            </a:r>
            <a:r>
              <a:rPr lang="zh-TW" altLang="en-US" dirty="0" smtClean="0"/>
              <a:t>也發展出自己的訓練系統，提供給會員國的司法官參訓。</a:t>
            </a:r>
            <a:endParaRPr lang="en-US" altLang="zh-TW" dirty="0" smtClean="0"/>
          </a:p>
          <a:p>
            <a:r>
              <a:rPr lang="zh-TW" altLang="en-US" dirty="0" smtClean="0"/>
              <a:t>例如</a:t>
            </a:r>
            <a:r>
              <a:rPr lang="en-US" altLang="zh-TW" dirty="0" smtClean="0"/>
              <a:t>:</a:t>
            </a:r>
            <a:r>
              <a:rPr lang="zh-TW" altLang="en-US" dirty="0" smtClean="0"/>
              <a:t>司法交流課程計畫</a:t>
            </a:r>
            <a:r>
              <a:rPr lang="en-US" altLang="zh-TW" dirty="0" smtClean="0"/>
              <a:t>(judicial exchange </a:t>
            </a:r>
            <a:r>
              <a:rPr lang="en-US" altLang="zh-TW" dirty="0" err="1" smtClean="0"/>
              <a:t>programme</a:t>
            </a:r>
            <a:r>
              <a:rPr lang="en-US" altLang="zh-TW" dirty="0" smtClean="0"/>
              <a:t>)</a:t>
            </a:r>
            <a:r>
              <a:rPr lang="zh-TW" altLang="en-US" dirty="0" smtClean="0"/>
              <a:t>，</a:t>
            </a:r>
            <a:r>
              <a:rPr lang="en-US" altLang="zh-TW" dirty="0" smtClean="0"/>
              <a:t>EJTN</a:t>
            </a:r>
            <a:r>
              <a:rPr lang="zh-TW" altLang="en-US" dirty="0" smtClean="0"/>
              <a:t>目前提供以下</a:t>
            </a:r>
            <a:r>
              <a:rPr lang="en-US" altLang="zh-TW" dirty="0" smtClean="0"/>
              <a:t>2</a:t>
            </a:r>
            <a:r>
              <a:rPr lang="zh-TW" altLang="en-US" dirty="0" smtClean="0"/>
              <a:t>種交換課程</a:t>
            </a:r>
            <a:r>
              <a:rPr lang="en-US" altLang="zh-TW" dirty="0" smtClean="0"/>
              <a:t>:○1</a:t>
            </a:r>
            <a:r>
              <a:rPr lang="zh-TW" altLang="en-US" dirty="0" smtClean="0"/>
              <a:t>短期交換課程</a:t>
            </a:r>
            <a:r>
              <a:rPr lang="en-US" altLang="zh-TW" dirty="0" smtClean="0"/>
              <a:t>(short-term exchange):</a:t>
            </a:r>
            <a:r>
              <a:rPr lang="zh-TW" altLang="en-US" dirty="0" smtClean="0"/>
              <a:t>為期大概</a:t>
            </a:r>
            <a:r>
              <a:rPr lang="en-US" altLang="zh-TW" dirty="0" smtClean="0"/>
              <a:t>1</a:t>
            </a:r>
            <a:r>
              <a:rPr lang="zh-TW" altLang="en-US" dirty="0" smtClean="0"/>
              <a:t>至</a:t>
            </a:r>
            <a:r>
              <a:rPr lang="en-US" altLang="zh-TW" dirty="0" smtClean="0"/>
              <a:t>2</a:t>
            </a:r>
            <a:r>
              <a:rPr lang="zh-TW" altLang="en-US" dirty="0" smtClean="0"/>
              <a:t>個星期，讓會員國的司法官到其他會員國實習，其中也包含首長級的交流，學習領導及組織管理；訓練機構人員的交流，讓訓練人員彼此間交流。○</a:t>
            </a:r>
            <a:r>
              <a:rPr lang="en-US" altLang="zh-TW" dirty="0" smtClean="0"/>
              <a:t>2</a:t>
            </a:r>
            <a:r>
              <a:rPr lang="zh-TW" altLang="en-US" dirty="0" smtClean="0"/>
              <a:t>長期交換課程</a:t>
            </a:r>
            <a:r>
              <a:rPr lang="en-US" altLang="zh-TW" dirty="0" smtClean="0"/>
              <a:t>(long-term exchange):</a:t>
            </a:r>
            <a:r>
              <a:rPr lang="zh-TW" altLang="en-US" dirty="0" smtClean="0"/>
              <a:t>期間從</a:t>
            </a:r>
            <a:r>
              <a:rPr lang="en-US" altLang="zh-TW" dirty="0" smtClean="0"/>
              <a:t>3</a:t>
            </a:r>
            <a:r>
              <a:rPr lang="zh-TW" altLang="en-US" dirty="0" smtClean="0"/>
              <a:t>個月到</a:t>
            </a:r>
            <a:r>
              <a:rPr lang="en-US" altLang="zh-TW" dirty="0" smtClean="0"/>
              <a:t>1</a:t>
            </a:r>
            <a:r>
              <a:rPr lang="zh-TW" altLang="en-US" dirty="0" smtClean="0"/>
              <a:t>年不等，包含到歐洲人權法院、 歐洲司法合作組織</a:t>
            </a:r>
            <a:r>
              <a:rPr lang="en-US" altLang="zh-TW" dirty="0" smtClean="0"/>
              <a:t>(EUROJUST )</a:t>
            </a:r>
            <a:r>
              <a:rPr lang="zh-TW" altLang="en-US" dirty="0" smtClean="0"/>
              <a:t>進行交流計畫。為執行交流計畫，</a:t>
            </a:r>
            <a:r>
              <a:rPr lang="en-US" altLang="zh-TW" dirty="0" smtClean="0"/>
              <a:t>EJTN</a:t>
            </a:r>
            <a:r>
              <a:rPr lang="zh-TW" altLang="en-US" dirty="0" smtClean="0"/>
              <a:t>會調查各會員有多少人員要參加哪項計畫（包含長期或短期），依據機構表達之意願進行規劃，由</a:t>
            </a:r>
            <a:r>
              <a:rPr lang="en-US" altLang="zh-TW" dirty="0" smtClean="0"/>
              <a:t>EJTN</a:t>
            </a:r>
            <a:r>
              <a:rPr lang="zh-TW" altLang="en-US" dirty="0" smtClean="0"/>
              <a:t>統籌規劃哪些人前往哪些機構進行交換計畫，所需經費均由</a:t>
            </a:r>
            <a:r>
              <a:rPr lang="en-US" altLang="zh-TW" dirty="0" smtClean="0"/>
              <a:t>EJTN</a:t>
            </a:r>
            <a:r>
              <a:rPr lang="zh-TW" altLang="en-US" dirty="0" smtClean="0"/>
              <a:t>預算支應，為妥善分配預算，大約在</a:t>
            </a:r>
            <a:r>
              <a:rPr lang="en-US" altLang="zh-TW" dirty="0" smtClean="0"/>
              <a:t>2</a:t>
            </a:r>
            <a:r>
              <a:rPr lang="zh-TW" altLang="en-US" dirty="0" smtClean="0"/>
              <a:t>年前即必須開始作業，進行事先調查並基調查結果調整預算分配。</a:t>
            </a:r>
            <a:endParaRPr lang="en-US" altLang="zh-TW" dirty="0" smtClean="0"/>
          </a:p>
          <a:p>
            <a:r>
              <a:rPr lang="en-US" altLang="zh-TW" dirty="0" smtClean="0"/>
              <a:t>EJTN</a:t>
            </a:r>
            <a:r>
              <a:rPr lang="zh-TW" altLang="en-US" dirty="0" smtClean="0"/>
              <a:t>每年約</a:t>
            </a:r>
            <a:r>
              <a:rPr lang="en-US" altLang="zh-TW" dirty="0" smtClean="0"/>
              <a:t>1100</a:t>
            </a:r>
            <a:r>
              <a:rPr lang="zh-TW" altLang="en-US" dirty="0" smtClean="0"/>
              <a:t>萬歐元之預算，其中</a:t>
            </a:r>
            <a:r>
              <a:rPr lang="en-US" altLang="zh-TW" dirty="0" smtClean="0"/>
              <a:t>500</a:t>
            </a:r>
            <a:r>
              <a:rPr lang="zh-TW" altLang="en-US" dirty="0" smtClean="0"/>
              <a:t>萬至</a:t>
            </a:r>
            <a:r>
              <a:rPr lang="en-US" altLang="zh-TW" dirty="0" smtClean="0"/>
              <a:t>600</a:t>
            </a:r>
            <a:r>
              <a:rPr lang="zh-TW" altLang="en-US" dirty="0" smtClean="0"/>
              <a:t>萬歐元是用來支應交換計畫，截至目前為止，每年大約有近</a:t>
            </a:r>
            <a:r>
              <a:rPr lang="en-US" altLang="zh-TW" dirty="0" smtClean="0"/>
              <a:t>5000</a:t>
            </a:r>
            <a:r>
              <a:rPr lang="zh-TW" altLang="en-US" dirty="0" smtClean="0"/>
              <a:t>人參加此交換計畫。大部分情形，會由負責訓練之會員機構負責住宿，</a:t>
            </a:r>
            <a:r>
              <a:rPr lang="en-US" altLang="zh-TW" dirty="0" smtClean="0"/>
              <a:t>EJTN</a:t>
            </a:r>
            <a:r>
              <a:rPr lang="zh-TW" altLang="en-US" dirty="0" smtClean="0"/>
              <a:t>補助交通費用，參與交換計畫的司法官帶職帶薪進行訓練。</a:t>
            </a:r>
          </a:p>
          <a:p>
            <a:r>
              <a:rPr lang="zh-TW" altLang="en-US" dirty="0" smtClean="0"/>
              <a:t> </a:t>
            </a:r>
            <a:r>
              <a:rPr lang="en-US" altLang="zh-TW" dirty="0" smtClean="0"/>
              <a:t>EJTN</a:t>
            </a:r>
            <a:r>
              <a:rPr lang="zh-TW" altLang="en-US" dirty="0" smtClean="0"/>
              <a:t>第二大業務是每年舉辦約</a:t>
            </a:r>
            <a:r>
              <a:rPr lang="en-US" altLang="zh-TW" dirty="0" smtClean="0"/>
              <a:t>80</a:t>
            </a:r>
            <a:r>
              <a:rPr lang="zh-TW" altLang="en-US" dirty="0" smtClean="0"/>
              <a:t>多場研討會，主要為法律相關，其次是語言相關課程，多以英文、法文及德文</a:t>
            </a:r>
            <a:r>
              <a:rPr lang="en-US" altLang="zh-TW" dirty="0" smtClean="0"/>
              <a:t>3</a:t>
            </a:r>
            <a:r>
              <a:rPr lang="zh-TW" altLang="en-US" dirty="0" smtClean="0"/>
              <a:t>種語言，讓會員國充分了解法律用語分別在此三大語言體系中之正確詞彙、再其次則是擔任司法官所需各項技能，例如</a:t>
            </a:r>
            <a:r>
              <a:rPr lang="en-US" altLang="zh-TW" dirty="0" smtClean="0"/>
              <a:t>:</a:t>
            </a:r>
            <a:r>
              <a:rPr lang="zh-TW" altLang="en-US" dirty="0" smtClean="0"/>
              <a:t>溝通協調、社會認知、領導統御、訴訟指揮，此類課程我們統稱為軟性技能</a:t>
            </a:r>
            <a:r>
              <a:rPr lang="en-US" altLang="zh-TW" dirty="0" smtClean="0"/>
              <a:t>(soft skill)</a:t>
            </a:r>
            <a:r>
              <a:rPr lang="zh-TW" altLang="en-US" dirty="0" smtClean="0"/>
              <a:t>課程，目前非法律議題的訓練課程日益受重視，在德國，百分</a:t>
            </a:r>
            <a:r>
              <a:rPr lang="en-US" altLang="zh-TW" dirty="0" smtClean="0"/>
              <a:t>40</a:t>
            </a:r>
            <a:r>
              <a:rPr lang="zh-TW" altLang="en-US" dirty="0" smtClean="0"/>
              <a:t>以上的訓練課程要是此類軟性技能課程，</a:t>
            </a:r>
            <a:r>
              <a:rPr lang="en-US" altLang="zh-TW" dirty="0" smtClean="0"/>
              <a:t>EJTN</a:t>
            </a:r>
            <a:r>
              <a:rPr lang="zh-TW" altLang="en-US" dirty="0" smtClean="0"/>
              <a:t>所有的研討會都確保每個會員國都要有</a:t>
            </a:r>
            <a:r>
              <a:rPr lang="en-US" altLang="zh-TW" dirty="0" smtClean="0"/>
              <a:t>2</a:t>
            </a:r>
            <a:r>
              <a:rPr lang="zh-TW" altLang="en-US" dirty="0" smtClean="0"/>
              <a:t>個以上席位，出席代表至少要會講英文，少部分會提供法文的翻譯，但主要的語言是英文。</a:t>
            </a:r>
            <a:r>
              <a:rPr lang="en-US" altLang="zh-TW" dirty="0" smtClean="0"/>
              <a:t>EJTN</a:t>
            </a:r>
            <a:r>
              <a:rPr lang="zh-TW" altLang="en-US" dirty="0" smtClean="0"/>
              <a:t>官網上每年均公布</a:t>
            </a:r>
            <a:r>
              <a:rPr lang="en-US" altLang="zh-TW" dirty="0" smtClean="0"/>
              <a:t>EJTN</a:t>
            </a:r>
            <a:r>
              <a:rPr lang="zh-TW" altLang="en-US" dirty="0" smtClean="0"/>
              <a:t>所辦理之全年度在職訓練 以及其他會員組織辦的。</a:t>
            </a:r>
            <a:endParaRPr lang="en-US" altLang="zh-TW" dirty="0" smtClean="0"/>
          </a:p>
          <a:p>
            <a:r>
              <a:rPr lang="zh-TW" altLang="en-US" dirty="0" smtClean="0"/>
              <a:t> </a:t>
            </a:r>
            <a:endParaRPr lang="en-US" altLang="zh-TW" dirty="0" smtClean="0"/>
          </a:p>
        </p:txBody>
      </p:sp>
      <p:sp>
        <p:nvSpPr>
          <p:cNvPr id="4" name="投影片編號版面配置區 3"/>
          <p:cNvSpPr>
            <a:spLocks noGrp="1"/>
          </p:cNvSpPr>
          <p:nvPr>
            <p:ph type="sldNum" sz="quarter" idx="10"/>
          </p:nvPr>
        </p:nvSpPr>
        <p:spPr/>
        <p:txBody>
          <a:bodyPr/>
          <a:lstStyle/>
          <a:p>
            <a:fld id="{51292B9E-5019-493C-805D-615469A184F1}" type="slidenum">
              <a:rPr lang="zh-TW" altLang="en-US" smtClean="0"/>
              <a:t>17</a:t>
            </a:fld>
            <a:endParaRPr lang="zh-TW" altLang="en-US"/>
          </a:p>
        </p:txBody>
      </p:sp>
    </p:spTree>
    <p:extLst>
      <p:ext uri="{BB962C8B-B14F-4D97-AF65-F5344CB8AC3E}">
        <p14:creationId xmlns:p14="http://schemas.microsoft.com/office/powerpoint/2010/main" val="148719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EJTN</a:t>
            </a:r>
            <a:r>
              <a:rPr lang="zh-TW" altLang="en-US" dirty="0" smtClean="0"/>
              <a:t>組織圖</a:t>
            </a:r>
            <a:endParaRPr lang="en-US" altLang="zh-TW" dirty="0" smtClean="0"/>
          </a:p>
          <a:p>
            <a:r>
              <a:rPr lang="zh-TW" altLang="en-US" dirty="0" smtClean="0"/>
              <a:t>會員大會</a:t>
            </a:r>
            <a:r>
              <a:rPr lang="en-US" altLang="zh-TW" dirty="0" smtClean="0"/>
              <a:t>-</a:t>
            </a:r>
            <a:r>
              <a:rPr lang="zh-TW" altLang="en-US" dirty="0" smtClean="0"/>
              <a:t>執委會</a:t>
            </a:r>
            <a:r>
              <a:rPr lang="en-US" altLang="zh-TW" dirty="0" smtClean="0"/>
              <a:t>(</a:t>
            </a:r>
            <a:r>
              <a:rPr lang="zh-TW" altLang="en-US" dirty="0" smtClean="0"/>
              <a:t>下設秘書長</a:t>
            </a:r>
            <a:r>
              <a:rPr lang="en-US" altLang="zh-TW" dirty="0" smtClean="0"/>
              <a:t>1</a:t>
            </a:r>
            <a:r>
              <a:rPr lang="zh-TW" altLang="en-US" dirty="0" smtClean="0"/>
              <a:t>位</a:t>
            </a:r>
            <a:r>
              <a:rPr lang="en-US" altLang="zh-TW" dirty="0" smtClean="0"/>
              <a:t>)</a:t>
            </a:r>
          </a:p>
          <a:p>
            <a:r>
              <a:rPr lang="en-US" altLang="zh-TW" dirty="0" smtClean="0"/>
              <a:t>EJTN</a:t>
            </a:r>
            <a:r>
              <a:rPr lang="zh-TW" altLang="en-US" dirty="0" smtClean="0"/>
              <a:t>以議題來區分內部工作小組</a:t>
            </a:r>
            <a:r>
              <a:rPr lang="en-US" altLang="zh-TW" dirty="0" smtClean="0"/>
              <a:t>(working group)</a:t>
            </a:r>
            <a:r>
              <a:rPr lang="zh-TW" altLang="en-US" dirty="0" smtClean="0"/>
              <a:t>，由大會年會每年推舉國家型專家，依照專長分配到各工作小組</a:t>
            </a:r>
            <a:r>
              <a:rPr lang="en-US" altLang="zh-TW" dirty="0" smtClean="0"/>
              <a:t>(semi working group)</a:t>
            </a:r>
            <a:r>
              <a:rPr lang="zh-TW" altLang="en-US" dirty="0" smtClean="0"/>
              <a:t>，工作小組每年開會</a:t>
            </a:r>
            <a:r>
              <a:rPr lang="en-US" altLang="zh-TW" dirty="0" smtClean="0"/>
              <a:t>2</a:t>
            </a:r>
            <a:r>
              <a:rPr lang="zh-TW" altLang="en-US" dirty="0" smtClean="0"/>
              <a:t>次，</a:t>
            </a:r>
            <a:r>
              <a:rPr lang="en-US" altLang="zh-TW" dirty="0" smtClean="0"/>
              <a:t>1</a:t>
            </a:r>
            <a:r>
              <a:rPr lang="zh-TW" altLang="en-US" dirty="0" smtClean="0"/>
              <a:t>次在比利時總部，</a:t>
            </a:r>
            <a:r>
              <a:rPr lang="en-US" altLang="zh-TW" dirty="0" smtClean="0"/>
              <a:t>1</a:t>
            </a:r>
            <a:r>
              <a:rPr lang="zh-TW" altLang="en-US" dirty="0" smtClean="0"/>
              <a:t>次會在其他地點，工作小組</a:t>
            </a:r>
            <a:r>
              <a:rPr lang="en-US" altLang="zh-TW" dirty="0" smtClean="0"/>
              <a:t>EJTN</a:t>
            </a:r>
            <a:r>
              <a:rPr lang="zh-TW" altLang="en-US" dirty="0" smtClean="0"/>
              <a:t>秘書處工作團隊共同討論決定年度課程主題、內容以及講師。每年</a:t>
            </a:r>
            <a:r>
              <a:rPr lang="en-US" altLang="zh-TW" dirty="0" smtClean="0"/>
              <a:t>11</a:t>
            </a:r>
            <a:r>
              <a:rPr lang="zh-TW" altLang="en-US" dirty="0" smtClean="0"/>
              <a:t>月左右就會公布研討會年度計畫，以及各會員國可以分到的名額，再由各會員國決定推派之人選。另外，</a:t>
            </a:r>
            <a:r>
              <a:rPr lang="en-US" altLang="zh-TW" dirty="0" smtClean="0"/>
              <a:t>EJTN</a:t>
            </a:r>
            <a:r>
              <a:rPr lang="zh-TW" altLang="en-US" dirty="0" smtClean="0"/>
              <a:t>會蒐集各會員國最專精的部分，將其課程公布在網路上，製作年度手冊發放各個會員國，依據最新統計數據，</a:t>
            </a:r>
            <a:r>
              <a:rPr lang="en-US" altLang="zh-TW" dirty="0" smtClean="0"/>
              <a:t>2016</a:t>
            </a:r>
            <a:r>
              <a:rPr lang="zh-TW" altLang="en-US" dirty="0" smtClean="0"/>
              <a:t>年</a:t>
            </a:r>
            <a:r>
              <a:rPr lang="en-US" altLang="zh-TW" dirty="0" smtClean="0"/>
              <a:t>EJTN</a:t>
            </a:r>
            <a:r>
              <a:rPr lang="zh-TW" altLang="en-US" dirty="0" smtClean="0"/>
              <a:t>總訓練日數</a:t>
            </a:r>
            <a:r>
              <a:rPr lang="en-US" altLang="zh-TW" dirty="0" smtClean="0"/>
              <a:t>27,000</a:t>
            </a:r>
            <a:r>
              <a:rPr lang="zh-TW" altLang="en-US" dirty="0" smtClean="0"/>
              <a:t>多天，人次大約</a:t>
            </a:r>
            <a:r>
              <a:rPr lang="en-US" altLang="zh-TW" dirty="0" smtClean="0"/>
              <a:t>6,000</a:t>
            </a:r>
            <a:r>
              <a:rPr lang="zh-TW" altLang="en-US" dirty="0" smtClean="0"/>
              <a:t>人。</a:t>
            </a:r>
          </a:p>
          <a:p>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51292B9E-5019-493C-805D-615469A184F1}" type="slidenum">
              <a:rPr lang="zh-TW" altLang="en-US" smtClean="0"/>
              <a:t>18</a:t>
            </a:fld>
            <a:endParaRPr lang="zh-TW" altLang="en-US"/>
          </a:p>
        </p:txBody>
      </p:sp>
    </p:spTree>
    <p:extLst>
      <p:ext uri="{BB962C8B-B14F-4D97-AF65-F5344CB8AC3E}">
        <p14:creationId xmlns:p14="http://schemas.microsoft.com/office/powerpoint/2010/main" val="552458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職前訓練部分，因為涉及各國司法官進用及養成制度差異很大，且國家層級事務，原則上由各國自行辦理，但</a:t>
            </a:r>
            <a:r>
              <a:rPr lang="en-US" altLang="zh-TW" sz="1200" kern="1200" dirty="0" smtClean="0">
                <a:solidFill>
                  <a:schemeClr val="tx1"/>
                </a:solidFill>
                <a:effectLst/>
                <a:latin typeface="+mn-lt"/>
                <a:ea typeface="+mn-ea"/>
                <a:cs typeface="+mn-cs"/>
              </a:rPr>
              <a:t>EJTN</a:t>
            </a:r>
            <a:r>
              <a:rPr lang="zh-TW" altLang="zh-TW" sz="1200" kern="1200" dirty="0" smtClean="0">
                <a:solidFill>
                  <a:schemeClr val="tx1"/>
                </a:solidFill>
                <a:effectLst/>
                <a:latin typeface="+mn-lt"/>
                <a:ea typeface="+mn-ea"/>
                <a:cs typeface="+mn-cs"/>
              </a:rPr>
              <a:t>仍有提供以下</a:t>
            </a:r>
            <a:r>
              <a:rPr lang="en-US" altLang="zh-TW" sz="1200" kern="1200" dirty="0" smtClean="0">
                <a:solidFill>
                  <a:schemeClr val="tx1"/>
                </a:solidFill>
                <a:effectLst/>
                <a:latin typeface="+mn-lt"/>
                <a:ea typeface="+mn-ea"/>
                <a:cs typeface="+mn-cs"/>
              </a:rPr>
              <a:t>3</a:t>
            </a:r>
            <a:r>
              <a:rPr lang="zh-TW" altLang="zh-TW" sz="1200" kern="1200" dirty="0" smtClean="0">
                <a:solidFill>
                  <a:schemeClr val="tx1"/>
                </a:solidFill>
                <a:effectLst/>
                <a:latin typeface="+mn-lt"/>
                <a:ea typeface="+mn-ea"/>
                <a:cs typeface="+mn-cs"/>
              </a:rPr>
              <a:t>種計畫與職前訓練相關</a:t>
            </a:r>
            <a:r>
              <a:rPr lang="en-US" altLang="zh-TW" sz="1200" kern="1200" dirty="0" smtClean="0">
                <a:solidFill>
                  <a:schemeClr val="tx1"/>
                </a:solidFill>
                <a:effectLst/>
                <a:latin typeface="+mn-lt"/>
                <a:ea typeface="+mn-ea"/>
                <a:cs typeface="+mn-cs"/>
              </a:rPr>
              <a:t>:</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1AIAKOS</a:t>
            </a:r>
            <a:r>
              <a:rPr lang="zh-TW" altLang="zh-TW" sz="1200" kern="1200" dirty="0" smtClean="0">
                <a:solidFill>
                  <a:schemeClr val="tx1"/>
                </a:solidFill>
                <a:effectLst/>
                <a:latin typeface="+mn-lt"/>
                <a:ea typeface="+mn-ea"/>
                <a:cs typeface="+mn-cs"/>
              </a:rPr>
              <a:t>計畫</a:t>
            </a:r>
            <a:r>
              <a:rPr lang="en-US" altLang="zh-TW" sz="1200" kern="1200" dirty="0" smtClean="0">
                <a:solidFill>
                  <a:schemeClr val="tx1"/>
                </a:solidFill>
                <a:effectLst/>
                <a:latin typeface="+mn-lt"/>
                <a:ea typeface="+mn-ea"/>
                <a:cs typeface="+mn-cs"/>
              </a:rPr>
              <a:t>: 2</a:t>
            </a:r>
            <a:r>
              <a:rPr lang="zh-TW" altLang="zh-TW" sz="1200" kern="1200" dirty="0" smtClean="0">
                <a:solidFill>
                  <a:schemeClr val="tx1"/>
                </a:solidFill>
                <a:effectLst/>
                <a:latin typeface="+mn-lt"/>
                <a:ea typeface="+mn-ea"/>
                <a:cs typeface="+mn-cs"/>
              </a:rPr>
              <a:t>週的職前訓練，目標是希望每個會員國的司法官可 以了解歐盟法並認識其他國家司法官，進行方式是一週在本國訓練機構內接待，一週在其他會員國司法訓練機構受訓，但目前面臨兩個問題，語言以及參訓人員本身正在受該國司法職前訓練，且各會員國訓期不一，要抽出</a:t>
            </a:r>
            <a:r>
              <a:rPr lang="en-US" altLang="zh-TW" sz="1200" kern="1200" dirty="0" smtClean="0">
                <a:solidFill>
                  <a:schemeClr val="tx1"/>
                </a:solidFill>
                <a:effectLst/>
                <a:latin typeface="+mn-lt"/>
                <a:ea typeface="+mn-ea"/>
                <a:cs typeface="+mn-cs"/>
              </a:rPr>
              <a:t>2</a:t>
            </a:r>
            <a:r>
              <a:rPr lang="zh-TW" altLang="zh-TW" sz="1200" kern="1200" dirty="0" smtClean="0">
                <a:solidFill>
                  <a:schemeClr val="tx1"/>
                </a:solidFill>
                <a:effectLst/>
                <a:latin typeface="+mn-lt"/>
                <a:ea typeface="+mn-ea"/>
                <a:cs typeface="+mn-cs"/>
              </a:rPr>
              <a:t>週時間相互配合有所困難，目前參訓率只有百分之</a:t>
            </a:r>
            <a:r>
              <a:rPr lang="en-US" altLang="zh-TW" sz="1200" kern="1200" dirty="0" smtClean="0">
                <a:solidFill>
                  <a:schemeClr val="tx1"/>
                </a:solidFill>
                <a:effectLst/>
                <a:latin typeface="+mn-lt"/>
                <a:ea typeface="+mn-ea"/>
                <a:cs typeface="+mn-cs"/>
              </a:rPr>
              <a:t>50</a:t>
            </a:r>
            <a:r>
              <a:rPr lang="zh-TW" altLang="zh-TW" sz="1200" kern="1200" dirty="0" smtClean="0">
                <a:solidFill>
                  <a:schemeClr val="tx1"/>
                </a:solidFill>
                <a:effectLst/>
                <a:latin typeface="+mn-lt"/>
                <a:ea typeface="+mn-ea"/>
                <a:cs typeface="+mn-cs"/>
              </a:rPr>
              <a:t>，以</a:t>
            </a:r>
            <a:r>
              <a:rPr lang="en-US" altLang="zh-TW" sz="1200" kern="1200" dirty="0" smtClean="0">
                <a:solidFill>
                  <a:schemeClr val="tx1"/>
                </a:solidFill>
                <a:effectLst/>
                <a:latin typeface="+mn-lt"/>
                <a:ea typeface="+mn-ea"/>
                <a:cs typeface="+mn-cs"/>
              </a:rPr>
              <a:t>2016</a:t>
            </a:r>
            <a:r>
              <a:rPr lang="zh-TW" altLang="zh-TW" sz="1200" kern="1200" dirty="0" smtClean="0">
                <a:solidFill>
                  <a:schemeClr val="tx1"/>
                </a:solidFill>
                <a:effectLst/>
                <a:latin typeface="+mn-lt"/>
                <a:ea typeface="+mn-ea"/>
                <a:cs typeface="+mn-cs"/>
              </a:rPr>
              <a:t>年為例，共有</a:t>
            </a:r>
            <a:r>
              <a:rPr lang="en-US" altLang="zh-TW" sz="1200" kern="1200" dirty="0" smtClean="0">
                <a:solidFill>
                  <a:schemeClr val="tx1"/>
                </a:solidFill>
                <a:effectLst/>
                <a:latin typeface="+mn-lt"/>
                <a:ea typeface="+mn-ea"/>
                <a:cs typeface="+mn-cs"/>
              </a:rPr>
              <a:t>1000</a:t>
            </a:r>
            <a:r>
              <a:rPr lang="zh-TW" altLang="zh-TW" sz="1200" kern="1200" dirty="0" smtClean="0">
                <a:solidFill>
                  <a:schemeClr val="tx1"/>
                </a:solidFill>
                <a:effectLst/>
                <a:latin typeface="+mn-lt"/>
                <a:ea typeface="+mn-ea"/>
                <a:cs typeface="+mn-cs"/>
              </a:rPr>
              <a:t>人參加此</a:t>
            </a:r>
            <a:r>
              <a:rPr lang="en-US" altLang="zh-TW" sz="1200" kern="1200" dirty="0" smtClean="0">
                <a:solidFill>
                  <a:schemeClr val="tx1"/>
                </a:solidFill>
                <a:effectLst/>
                <a:latin typeface="+mn-lt"/>
                <a:ea typeface="+mn-ea"/>
                <a:cs typeface="+mn-cs"/>
              </a:rPr>
              <a:t>2</a:t>
            </a:r>
            <a:r>
              <a:rPr lang="zh-TW" altLang="zh-TW" sz="1200" kern="1200" dirty="0" smtClean="0">
                <a:solidFill>
                  <a:schemeClr val="tx1"/>
                </a:solidFill>
                <a:effectLst/>
                <a:latin typeface="+mn-lt"/>
                <a:ea typeface="+mn-ea"/>
                <a:cs typeface="+mn-cs"/>
              </a:rPr>
              <a:t>週的交換計畫。</a:t>
            </a:r>
          </a:p>
          <a:p>
            <a:r>
              <a:rPr lang="en-US" altLang="zh-TW" sz="1200" kern="1200" dirty="0" smtClean="0">
                <a:solidFill>
                  <a:schemeClr val="tx1"/>
                </a:solidFill>
                <a:effectLst/>
                <a:latin typeface="+mn-lt"/>
                <a:ea typeface="+mn-ea"/>
                <a:cs typeface="+mn-cs"/>
              </a:rPr>
              <a:t>2THMIS</a:t>
            </a:r>
            <a:r>
              <a:rPr lang="zh-TW" altLang="zh-TW" sz="1200" kern="1200" dirty="0" smtClean="0">
                <a:solidFill>
                  <a:schemeClr val="tx1"/>
                </a:solidFill>
                <a:effectLst/>
                <a:latin typeface="+mn-lt"/>
                <a:ea typeface="+mn-ea"/>
                <a:cs typeface="+mn-cs"/>
              </a:rPr>
              <a:t>國際性比賽，通常有</a:t>
            </a:r>
            <a:r>
              <a:rPr lang="en-US" altLang="zh-TW" sz="1200" kern="1200" dirty="0" smtClean="0">
                <a:solidFill>
                  <a:schemeClr val="tx1"/>
                </a:solidFill>
                <a:effectLst/>
                <a:latin typeface="+mn-lt"/>
                <a:ea typeface="+mn-ea"/>
                <a:cs typeface="+mn-cs"/>
              </a:rPr>
              <a:t>10</a:t>
            </a:r>
            <a:r>
              <a:rPr lang="zh-TW" altLang="zh-TW" sz="1200" kern="1200" dirty="0" smtClean="0">
                <a:solidFill>
                  <a:schemeClr val="tx1"/>
                </a:solidFill>
                <a:effectLst/>
                <a:latin typeface="+mn-lt"/>
                <a:ea typeface="+mn-ea"/>
                <a:cs typeface="+mn-cs"/>
              </a:rPr>
              <a:t>組人參加，初選比賽會選民事或刑事法，最後決賽在</a:t>
            </a:r>
            <a:r>
              <a:rPr lang="en-US" altLang="zh-TW" sz="1200" kern="1200" dirty="0" smtClean="0">
                <a:solidFill>
                  <a:schemeClr val="tx1"/>
                </a:solidFill>
                <a:effectLst/>
                <a:latin typeface="+mn-lt"/>
                <a:ea typeface="+mn-ea"/>
                <a:cs typeface="+mn-cs"/>
              </a:rPr>
              <a:t>11</a:t>
            </a:r>
            <a:r>
              <a:rPr lang="zh-TW" altLang="zh-TW" sz="1200" kern="1200" dirty="0" smtClean="0">
                <a:solidFill>
                  <a:schemeClr val="tx1"/>
                </a:solidFill>
                <a:effectLst/>
                <a:latin typeface="+mn-lt"/>
                <a:ea typeface="+mn-ea"/>
                <a:cs typeface="+mn-cs"/>
              </a:rPr>
              <a:t>月舉行，主題是人權議題，由各國推派人選參賽，過程中讓參賽者練習溝通技巧、書類寫作技巧、簡報技巧、公訴技巧等等，評審為來自各會員國之資深司法人員。</a:t>
            </a:r>
          </a:p>
          <a:p>
            <a:r>
              <a:rPr lang="en-US" altLang="zh-TW" sz="1200" kern="1200" dirty="0" smtClean="0">
                <a:solidFill>
                  <a:schemeClr val="tx1"/>
                </a:solidFill>
                <a:effectLst/>
                <a:latin typeface="+mn-lt"/>
                <a:ea typeface="+mn-ea"/>
                <a:cs typeface="+mn-cs"/>
              </a:rPr>
              <a:t>3</a:t>
            </a:r>
            <a:r>
              <a:rPr lang="zh-TW" altLang="zh-TW" sz="1200" kern="1200" dirty="0" smtClean="0">
                <a:solidFill>
                  <a:schemeClr val="tx1"/>
                </a:solidFill>
                <a:effectLst/>
                <a:latin typeface="+mn-lt"/>
                <a:ea typeface="+mn-ea"/>
                <a:cs typeface="+mn-cs"/>
              </a:rPr>
              <a:t>暑期計畫</a:t>
            </a:r>
            <a:r>
              <a:rPr lang="en-US" altLang="zh-TW" sz="1200" kern="1200" dirty="0" smtClean="0">
                <a:solidFill>
                  <a:schemeClr val="tx1"/>
                </a:solidFill>
                <a:effectLst/>
                <a:latin typeface="+mn-lt"/>
                <a:ea typeface="+mn-ea"/>
                <a:cs typeface="+mn-cs"/>
              </a:rPr>
              <a:t>(summer </a:t>
            </a:r>
            <a:r>
              <a:rPr lang="en-US" altLang="zh-TW" sz="1200" kern="1200" dirty="0" err="1" smtClean="0">
                <a:solidFill>
                  <a:schemeClr val="tx1"/>
                </a:solidFill>
                <a:effectLst/>
                <a:latin typeface="+mn-lt"/>
                <a:ea typeface="+mn-ea"/>
                <a:cs typeface="+mn-cs"/>
              </a:rPr>
              <a:t>programme</a:t>
            </a:r>
            <a:r>
              <a:rPr lang="en-US" altLang="zh-TW" sz="1200" kern="1200" dirty="0" smtClean="0">
                <a:solidFill>
                  <a:schemeClr val="tx1"/>
                </a:solidFill>
                <a:effectLst/>
                <a:latin typeface="+mn-lt"/>
                <a:ea typeface="+mn-ea"/>
                <a:cs typeface="+mn-cs"/>
              </a:rPr>
              <a:t>): 1</a:t>
            </a:r>
            <a:r>
              <a:rPr lang="zh-TW" altLang="zh-TW" sz="1200" kern="1200" dirty="0" smtClean="0">
                <a:solidFill>
                  <a:schemeClr val="tx1"/>
                </a:solidFill>
                <a:effectLst/>
                <a:latin typeface="+mn-lt"/>
                <a:ea typeface="+mn-ea"/>
                <a:cs typeface="+mn-cs"/>
              </a:rPr>
              <a:t>週左右，主要針對語言，暑期計畫讓有些曾參加交換計畫的司法官可以在暑期計畫再次見面，持續連繫感情，維持社交關係以及信任感，</a:t>
            </a:r>
            <a:r>
              <a:rPr lang="en-US" altLang="zh-TW" sz="1200" kern="1200" dirty="0" smtClean="0">
                <a:solidFill>
                  <a:schemeClr val="tx1"/>
                </a:solidFill>
                <a:effectLst/>
                <a:latin typeface="+mn-lt"/>
                <a:ea typeface="+mn-ea"/>
                <a:cs typeface="+mn-cs"/>
              </a:rPr>
              <a:t>EJTN</a:t>
            </a:r>
            <a:r>
              <a:rPr lang="zh-TW" altLang="zh-TW" sz="1200" kern="1200" dirty="0" smtClean="0">
                <a:solidFill>
                  <a:schemeClr val="tx1"/>
                </a:solidFill>
                <a:effectLst/>
                <a:latin typeface="+mn-lt"/>
                <a:ea typeface="+mn-ea"/>
                <a:cs typeface="+mn-cs"/>
              </a:rPr>
              <a:t>認為信任他國司法官以及他國的司法系統，有助於歐盟國彼此間司法制度的信任。</a:t>
            </a:r>
            <a:endParaRPr lang="zh-TW" altLang="en-US" dirty="0"/>
          </a:p>
        </p:txBody>
      </p:sp>
      <p:sp>
        <p:nvSpPr>
          <p:cNvPr id="4" name="投影片編號版面配置區 3"/>
          <p:cNvSpPr>
            <a:spLocks noGrp="1"/>
          </p:cNvSpPr>
          <p:nvPr>
            <p:ph type="sldNum" sz="quarter" idx="10"/>
          </p:nvPr>
        </p:nvSpPr>
        <p:spPr/>
        <p:txBody>
          <a:bodyPr/>
          <a:lstStyle/>
          <a:p>
            <a:fld id="{51292B9E-5019-493C-805D-615469A184F1}" type="slidenum">
              <a:rPr lang="zh-TW" altLang="en-US" smtClean="0"/>
              <a:t>19</a:t>
            </a:fld>
            <a:endParaRPr lang="zh-TW" altLang="en-US"/>
          </a:p>
        </p:txBody>
      </p:sp>
    </p:spTree>
    <p:extLst>
      <p:ext uri="{BB962C8B-B14F-4D97-AF65-F5344CB8AC3E}">
        <p14:creationId xmlns:p14="http://schemas.microsoft.com/office/powerpoint/2010/main" val="1414649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292B9E-5019-493C-805D-615469A184F1}" type="slidenum">
              <a:rPr lang="zh-TW" altLang="en-US" smtClean="0"/>
              <a:t>2</a:t>
            </a:fld>
            <a:endParaRPr lang="zh-TW" altLang="en-US"/>
          </a:p>
        </p:txBody>
      </p:sp>
    </p:spTree>
    <p:extLst>
      <p:ext uri="{BB962C8B-B14F-4D97-AF65-F5344CB8AC3E}">
        <p14:creationId xmlns:p14="http://schemas.microsoft.com/office/powerpoint/2010/main" val="3356468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292B9E-5019-493C-805D-615469A184F1}" type="slidenum">
              <a:rPr lang="zh-TW" altLang="en-US" smtClean="0"/>
              <a:t>20</a:t>
            </a:fld>
            <a:endParaRPr lang="zh-TW" altLang="en-US"/>
          </a:p>
        </p:txBody>
      </p:sp>
    </p:spTree>
    <p:extLst>
      <p:ext uri="{BB962C8B-B14F-4D97-AF65-F5344CB8AC3E}">
        <p14:creationId xmlns:p14="http://schemas.microsoft.com/office/powerpoint/2010/main" val="2154056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IGO-IFJ</a:t>
            </a:r>
            <a:r>
              <a:rPr lang="zh-TW" altLang="en-US" dirty="0" smtClean="0"/>
              <a:t>的組織介紹，比利時司法學院擁有荷文</a:t>
            </a:r>
            <a:r>
              <a:rPr lang="en-US" altLang="zh-TW" dirty="0" err="1" smtClean="0"/>
              <a:t>Instituut</a:t>
            </a:r>
            <a:r>
              <a:rPr lang="en-US" altLang="zh-TW" dirty="0" smtClean="0"/>
              <a:t> </a:t>
            </a:r>
            <a:r>
              <a:rPr lang="en-US" altLang="zh-TW" dirty="0" err="1" smtClean="0"/>
              <a:t>voor</a:t>
            </a:r>
            <a:r>
              <a:rPr lang="en-US" altLang="zh-TW" dirty="0" smtClean="0"/>
              <a:t> </a:t>
            </a:r>
            <a:r>
              <a:rPr lang="en-US" altLang="zh-TW" dirty="0" err="1" smtClean="0"/>
              <a:t>Gerechtelijke</a:t>
            </a:r>
            <a:r>
              <a:rPr lang="en-US" altLang="zh-TW" dirty="0" smtClean="0"/>
              <a:t> </a:t>
            </a:r>
            <a:r>
              <a:rPr lang="en-US" altLang="zh-TW" dirty="0" err="1" smtClean="0"/>
              <a:t>Opleiding</a:t>
            </a:r>
            <a:r>
              <a:rPr lang="en-US" altLang="zh-TW" dirty="0" smtClean="0"/>
              <a:t> (IGO)</a:t>
            </a:r>
            <a:r>
              <a:rPr lang="zh-TW" altLang="en-US" dirty="0" smtClean="0"/>
              <a:t>及法文</a:t>
            </a:r>
            <a:r>
              <a:rPr lang="en-US" altLang="zh-TW" dirty="0" err="1" smtClean="0"/>
              <a:t>L’Institut</a:t>
            </a:r>
            <a:r>
              <a:rPr lang="en-US" altLang="zh-TW" dirty="0" smtClean="0"/>
              <a:t> de Formation </a:t>
            </a:r>
            <a:r>
              <a:rPr lang="en-US" altLang="zh-TW" dirty="0" err="1" smtClean="0"/>
              <a:t>Judiciaire</a:t>
            </a:r>
            <a:r>
              <a:rPr lang="en-US" altLang="zh-TW" dirty="0" smtClean="0"/>
              <a:t> (IFJ)</a:t>
            </a:r>
            <a:r>
              <a:rPr lang="zh-TW" altLang="en-US" dirty="0" smtClean="0"/>
              <a:t>兩種語言之機關名稱，故機關簡稱為</a:t>
            </a:r>
            <a:r>
              <a:rPr lang="en-US" altLang="zh-TW" dirty="0" smtClean="0"/>
              <a:t>IGO-IFJ</a:t>
            </a:r>
            <a:r>
              <a:rPr lang="zh-TW" altLang="en-US" dirty="0" smtClean="0"/>
              <a:t>。  </a:t>
            </a:r>
            <a:r>
              <a:rPr lang="en-US" altLang="zh-TW" dirty="0" smtClean="0"/>
              <a:t>IGO-IFJ</a:t>
            </a:r>
            <a:r>
              <a:rPr lang="zh-TW" altLang="en-US" dirty="0" smtClean="0"/>
              <a:t>成立於</a:t>
            </a:r>
            <a:r>
              <a:rPr lang="en-US" altLang="zh-TW" dirty="0" smtClean="0"/>
              <a:t>2009</a:t>
            </a:r>
            <a:r>
              <a:rPr lang="zh-TW" altLang="en-US" dirty="0" smtClean="0"/>
              <a:t>年，機關員額為</a:t>
            </a:r>
            <a:r>
              <a:rPr lang="en-US" altLang="zh-TW" dirty="0" smtClean="0"/>
              <a:t>26</a:t>
            </a:r>
            <a:r>
              <a:rPr lang="zh-TW" altLang="en-US" dirty="0" smtClean="0"/>
              <a:t>人，成立宗旨是幫助司法官及司法人員專業發展，由高級司法委員會</a:t>
            </a:r>
            <a:r>
              <a:rPr lang="en-US" altLang="zh-TW" dirty="0" smtClean="0"/>
              <a:t>(Superior Council of Justice)</a:t>
            </a:r>
            <a:r>
              <a:rPr lang="zh-TW" altLang="en-US" dirty="0" smtClean="0"/>
              <a:t>建立法官訓練課程之準則，公共聯邦司法部門</a:t>
            </a:r>
            <a:r>
              <a:rPr lang="en-US" altLang="zh-TW" dirty="0" smtClean="0"/>
              <a:t>(Public Federal Service for Justice)</a:t>
            </a:r>
            <a:r>
              <a:rPr lang="zh-TW" altLang="en-US" dirty="0" smtClean="0"/>
              <a:t>則建立訓練檢察官的準則。機關經費雖來自於司法部，但屬於一獨立的聯邦機構，不受司法部與高級司法委員會的指揮。</a:t>
            </a:r>
            <a:endParaRPr lang="en-US" altLang="zh-TW" dirty="0" smtClean="0"/>
          </a:p>
          <a:p>
            <a:endParaRPr lang="en-US" altLang="zh-TW" dirty="0" smtClean="0"/>
          </a:p>
          <a:p>
            <a:r>
              <a:rPr lang="zh-TW" altLang="en-US" dirty="0" smtClean="0"/>
              <a:t>通過比利時高級司法委員會舉辦之司法考試錄取者，會進入</a:t>
            </a:r>
            <a:r>
              <a:rPr lang="en-US" altLang="zh-TW" dirty="0" smtClean="0"/>
              <a:t>IGO-IFJ</a:t>
            </a:r>
            <a:r>
              <a:rPr lang="zh-TW" altLang="en-US" dirty="0" smtClean="0"/>
              <a:t>成為司法官學員，接受強制職前訓練。過去職前訓練的期間是檢察官</a:t>
            </a:r>
            <a:r>
              <a:rPr lang="en-US" altLang="zh-TW" dirty="0" smtClean="0"/>
              <a:t>1</a:t>
            </a:r>
            <a:r>
              <a:rPr lang="zh-TW" altLang="en-US" dirty="0" smtClean="0"/>
              <a:t>年半、法官</a:t>
            </a:r>
            <a:r>
              <a:rPr lang="en-US" altLang="zh-TW" dirty="0" smtClean="0"/>
              <a:t>3</a:t>
            </a:r>
            <a:r>
              <a:rPr lang="zh-TW" altLang="en-US" dirty="0" smtClean="0"/>
              <a:t>年，第一年有包含刑事證據、人權等</a:t>
            </a:r>
            <a:r>
              <a:rPr lang="en-US" altLang="zh-TW" dirty="0" smtClean="0"/>
              <a:t>15</a:t>
            </a:r>
            <a:r>
              <a:rPr lang="zh-TW" altLang="en-US" dirty="0" smtClean="0"/>
              <a:t>種必修課程；第二年有</a:t>
            </a:r>
            <a:r>
              <a:rPr lang="en-US" altLang="zh-TW" dirty="0" smtClean="0"/>
              <a:t>EJTN</a:t>
            </a:r>
            <a:r>
              <a:rPr lang="zh-TW" altLang="en-US" dirty="0" smtClean="0"/>
              <a:t>之</a:t>
            </a:r>
            <a:r>
              <a:rPr lang="en-US" altLang="zh-TW" dirty="0" smtClean="0"/>
              <a:t>AIAKOS</a:t>
            </a:r>
            <a:r>
              <a:rPr lang="zh-TW" altLang="en-US" dirty="0" smtClean="0"/>
              <a:t>計畫、司法倫理、網路犯罪等</a:t>
            </a:r>
            <a:r>
              <a:rPr lang="en-US" altLang="zh-TW" dirty="0" smtClean="0"/>
              <a:t>12</a:t>
            </a:r>
            <a:r>
              <a:rPr lang="zh-TW" altLang="en-US" dirty="0" smtClean="0"/>
              <a:t>種必修課程；第三年則有調解、司法文書撰寫等</a:t>
            </a:r>
            <a:r>
              <a:rPr lang="en-US" altLang="zh-TW" dirty="0" smtClean="0"/>
              <a:t>7</a:t>
            </a:r>
            <a:r>
              <a:rPr lang="zh-TW" altLang="en-US" dirty="0" smtClean="0"/>
              <a:t>項必修課程，培訓期間配有導師制，除課程外另包含法院、檢察署實習及前往不同機構（如法院，檢察署，律師事務所，警察局）進行實習。但從</a:t>
            </a:r>
            <a:r>
              <a:rPr lang="en-US" altLang="zh-TW" dirty="0" smtClean="0"/>
              <a:t>2016</a:t>
            </a:r>
            <a:r>
              <a:rPr lang="zh-TW" altLang="en-US" dirty="0" smtClean="0"/>
              <a:t>年</a:t>
            </a:r>
            <a:r>
              <a:rPr lang="en-US" altLang="zh-TW" dirty="0" smtClean="0"/>
              <a:t>10</a:t>
            </a:r>
            <a:r>
              <a:rPr lang="zh-TW" altLang="en-US" dirty="0" smtClean="0"/>
              <a:t>月開始，職前訓練之受訓期間縮短為</a:t>
            </a:r>
            <a:r>
              <a:rPr lang="en-US" altLang="zh-TW" dirty="0" smtClean="0"/>
              <a:t>2</a:t>
            </a:r>
            <a:r>
              <a:rPr lang="zh-TW" altLang="en-US" dirty="0" smtClean="0"/>
              <a:t>年，其中只有</a:t>
            </a:r>
            <a:r>
              <a:rPr lang="en-US" altLang="zh-TW" dirty="0" smtClean="0"/>
              <a:t>60</a:t>
            </a:r>
            <a:r>
              <a:rPr lang="zh-TW" altLang="en-US" dirty="0" smtClean="0"/>
              <a:t>天可以上課 。</a:t>
            </a:r>
          </a:p>
          <a:p>
            <a:r>
              <a:rPr lang="zh-TW" altLang="en-US" dirty="0" smtClean="0"/>
              <a:t>   為了平衡年輕的司法官與經歷豐富的司法官的人數比例，比利時亦有另外兩種管道，一種是參與「專業能力測驗」</a:t>
            </a:r>
            <a:r>
              <a:rPr lang="en-US" altLang="zh-TW" dirty="0" smtClean="0"/>
              <a:t>(professional aptitude)</a:t>
            </a:r>
            <a:r>
              <a:rPr lang="zh-TW" altLang="en-US" dirty="0" smtClean="0"/>
              <a:t>，通過此管道進用者，須受一年的職前訓練。</a:t>
            </a:r>
            <a:endParaRPr lang="zh-TW" altLang="en-US" dirty="0"/>
          </a:p>
        </p:txBody>
      </p:sp>
      <p:sp>
        <p:nvSpPr>
          <p:cNvPr id="4" name="投影片編號版面配置區 3"/>
          <p:cNvSpPr>
            <a:spLocks noGrp="1"/>
          </p:cNvSpPr>
          <p:nvPr>
            <p:ph type="sldNum" sz="quarter" idx="10"/>
          </p:nvPr>
        </p:nvSpPr>
        <p:spPr/>
        <p:txBody>
          <a:bodyPr/>
          <a:lstStyle/>
          <a:p>
            <a:fld id="{51292B9E-5019-493C-805D-615469A184F1}" type="slidenum">
              <a:rPr lang="zh-TW" altLang="en-US" smtClean="0"/>
              <a:t>21</a:t>
            </a:fld>
            <a:endParaRPr lang="zh-TW" altLang="en-US"/>
          </a:p>
        </p:txBody>
      </p:sp>
    </p:spTree>
    <p:extLst>
      <p:ext uri="{BB962C8B-B14F-4D97-AF65-F5344CB8AC3E}">
        <p14:creationId xmlns:p14="http://schemas.microsoft.com/office/powerpoint/2010/main" val="1414649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巴黎校區主要負責在職訓練以及非專業法官</a:t>
            </a:r>
            <a:r>
              <a:rPr lang="en-US" altLang="zh-TW" dirty="0" smtClean="0"/>
              <a:t>(</a:t>
            </a:r>
            <a:r>
              <a:rPr lang="zh-TW" altLang="en-US" dirty="0" smtClean="0"/>
              <a:t>例如商業法庭、勞工法庭專家參審之法官</a:t>
            </a:r>
            <a:r>
              <a:rPr lang="en-US" altLang="zh-TW" dirty="0" smtClean="0"/>
              <a:t>)</a:t>
            </a:r>
            <a:r>
              <a:rPr lang="zh-TW" altLang="en-US" dirty="0" smtClean="0"/>
              <a:t> 的訓練</a:t>
            </a:r>
            <a:endParaRPr lang="en-US" altLang="zh-TW" dirty="0" smtClean="0"/>
          </a:p>
          <a:p>
            <a:r>
              <a:rPr lang="zh-TW" altLang="en-US" dirty="0" smtClean="0"/>
              <a:t> 從</a:t>
            </a:r>
            <a:r>
              <a:rPr lang="en-US" altLang="zh-TW" dirty="0" smtClean="0"/>
              <a:t>2009</a:t>
            </a:r>
            <a:r>
              <a:rPr lang="zh-TW" altLang="en-US" dirty="0" smtClean="0"/>
              <a:t>年開始，司法官的在職訓練改為強制性，每位司法官每年至少應參加</a:t>
            </a:r>
            <a:r>
              <a:rPr lang="en-US" altLang="zh-TW" dirty="0" smtClean="0"/>
              <a:t>5</a:t>
            </a:r>
            <a:r>
              <a:rPr lang="zh-TW" altLang="en-US" dirty="0" smtClean="0"/>
              <a:t>天在職訓練，雖說是強制性質，但是目前沒有達成者，並沒有處罰之規定，依照統計數據，目前僅有百分之</a:t>
            </a:r>
            <a:r>
              <a:rPr lang="en-US" altLang="zh-TW" dirty="0" smtClean="0"/>
              <a:t>50</a:t>
            </a:r>
            <a:r>
              <a:rPr lang="zh-TW" altLang="en-US" dirty="0" smtClean="0"/>
              <a:t>到</a:t>
            </a:r>
            <a:r>
              <a:rPr lang="en-US" altLang="zh-TW" dirty="0" smtClean="0"/>
              <a:t>55</a:t>
            </a:r>
            <a:r>
              <a:rPr lang="zh-TW" altLang="en-US" dirty="0" smtClean="0"/>
              <a:t>的司法官有完成</a:t>
            </a:r>
            <a:r>
              <a:rPr lang="en-US" altLang="zh-TW" dirty="0" smtClean="0"/>
              <a:t>5</a:t>
            </a:r>
            <a:r>
              <a:rPr lang="zh-TW" altLang="en-US" dirty="0" smtClean="0"/>
              <a:t>天之在職訓練，約百分之</a:t>
            </a:r>
            <a:r>
              <a:rPr lang="en-US" altLang="zh-TW" dirty="0" smtClean="0"/>
              <a:t>10</a:t>
            </a:r>
            <a:r>
              <a:rPr lang="zh-TW" altLang="en-US" dirty="0" smtClean="0"/>
              <a:t>的司法官完全沒有參加在職訓練。</a:t>
            </a:r>
          </a:p>
          <a:p>
            <a:r>
              <a:rPr lang="zh-TW" altLang="en-US" dirty="0" smtClean="0"/>
              <a:t>    目前在職訓練的開課地點以巴黎校區為主，但也有到各地上訴法院開課，</a:t>
            </a:r>
            <a:r>
              <a:rPr lang="en-US" altLang="zh-TW" dirty="0" smtClean="0"/>
              <a:t>ENM</a:t>
            </a:r>
            <a:r>
              <a:rPr lang="zh-TW" altLang="en-US" dirty="0" smtClean="0"/>
              <a:t>每年會公布年度在職訓練課程表，開放給法官、檢察官報名參加，參訓無須繳交任何費用，從外地來上課所支出之交通及住宿費用國家也有補助，補助的金額是參照國家公務員之統一補助標準。</a:t>
            </a:r>
            <a:endParaRPr lang="en-US" altLang="zh-TW" dirty="0" smtClean="0"/>
          </a:p>
          <a:p>
            <a:endParaRPr lang="zh-TW" altLang="en-US" dirty="0" smtClean="0"/>
          </a:p>
          <a:p>
            <a:r>
              <a:rPr lang="zh-TW" altLang="en-US" dirty="0" smtClean="0"/>
              <a:t> 在職課程內容有針對最新的法案、偵審經驗傳授等法律相關課程，另外亦包含非法律課程：例如社會新興事務，以防止司法官與社會脫節。在職課程都是法官與檢察官一起上課，因為在法國社會，這兩個職位以及社會對法官及檢察官的期待是相同的。</a:t>
            </a:r>
          </a:p>
          <a:p>
            <a:r>
              <a:rPr lang="zh-TW" altLang="en-US" dirty="0" smtClean="0"/>
              <a:t>    </a:t>
            </a:r>
            <a:r>
              <a:rPr lang="en-US" altLang="zh-TW" dirty="0" smtClean="0"/>
              <a:t>ENM</a:t>
            </a:r>
            <a:r>
              <a:rPr lang="zh-TW" altLang="en-US" dirty="0" smtClean="0"/>
              <a:t>近年來發展司法管理課程，大約佔總開課數之百分之</a:t>
            </a:r>
            <a:r>
              <a:rPr lang="en-US" altLang="zh-TW" dirty="0" smtClean="0"/>
              <a:t>10</a:t>
            </a:r>
            <a:endParaRPr lang="zh-TW" altLang="en-US" dirty="0"/>
          </a:p>
        </p:txBody>
      </p:sp>
      <p:sp>
        <p:nvSpPr>
          <p:cNvPr id="4" name="投影片編號版面配置區 3"/>
          <p:cNvSpPr>
            <a:spLocks noGrp="1"/>
          </p:cNvSpPr>
          <p:nvPr>
            <p:ph type="sldNum" sz="quarter" idx="10"/>
          </p:nvPr>
        </p:nvSpPr>
        <p:spPr/>
        <p:txBody>
          <a:bodyPr/>
          <a:lstStyle/>
          <a:p>
            <a:fld id="{51292B9E-5019-493C-805D-615469A184F1}" type="slidenum">
              <a:rPr lang="zh-TW" altLang="en-US" smtClean="0"/>
              <a:t>22</a:t>
            </a:fld>
            <a:endParaRPr lang="zh-TW" altLang="en-US"/>
          </a:p>
        </p:txBody>
      </p:sp>
    </p:spTree>
    <p:extLst>
      <p:ext uri="{BB962C8B-B14F-4D97-AF65-F5344CB8AC3E}">
        <p14:creationId xmlns:p14="http://schemas.microsoft.com/office/powerpoint/2010/main" val="3860734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 法國司法官之職前訓練是全國最長之公務人員職前訓練，期間共</a:t>
            </a:r>
            <a:r>
              <a:rPr lang="en-US" altLang="zh-TW" dirty="0" smtClean="0"/>
              <a:t>31</a:t>
            </a:r>
            <a:r>
              <a:rPr lang="zh-TW" altLang="en-US" dirty="0" smtClean="0"/>
              <a:t>個月</a:t>
            </a:r>
            <a:endParaRPr lang="en-US" altLang="zh-TW" dirty="0" smtClean="0"/>
          </a:p>
          <a:p>
            <a:r>
              <a:rPr lang="zh-TW" altLang="en-US" dirty="0" smtClean="0"/>
              <a:t>選填志願後進行</a:t>
            </a:r>
            <a:r>
              <a:rPr lang="en-US" altLang="zh-TW" dirty="0" smtClean="0"/>
              <a:t>18</a:t>
            </a:r>
            <a:r>
              <a:rPr lang="zh-TW" altLang="en-US" dirty="0" smtClean="0"/>
              <a:t>週之分科訓練，分科訓練是為了加強上任前更專精的能力，另教導增加效率與管理、自主工作的能力，前</a:t>
            </a:r>
            <a:r>
              <a:rPr lang="en-US" altLang="zh-TW" dirty="0" smtClean="0"/>
              <a:t>6</a:t>
            </a:r>
            <a:r>
              <a:rPr lang="zh-TW" altLang="en-US" dirty="0" smtClean="0"/>
              <a:t>週在波爾多校區上課，剩下的時間是在每個人未來的工作崗位進行實習。</a:t>
            </a:r>
          </a:p>
          <a:p>
            <a:r>
              <a:rPr lang="zh-TW" altLang="en-US" dirty="0" smtClean="0"/>
              <a:t>    </a:t>
            </a:r>
            <a:r>
              <a:rPr lang="en-US" altLang="zh-TW" dirty="0" smtClean="0"/>
              <a:t>ENM</a:t>
            </a:r>
            <a:r>
              <a:rPr lang="zh-TW" altLang="en-US" dirty="0" smtClean="0"/>
              <a:t>內有來自全國各地之</a:t>
            </a:r>
            <a:r>
              <a:rPr lang="en-US" altLang="zh-TW" dirty="0" smtClean="0"/>
              <a:t>12</a:t>
            </a:r>
            <a:r>
              <a:rPr lang="zh-TW" altLang="en-US" dirty="0" smtClean="0"/>
              <a:t>位現職法官、檢察官，他們必須到各地院檢考核學習狀況，一位司法官約需負責評估</a:t>
            </a:r>
            <a:r>
              <a:rPr lang="en-US" altLang="zh-TW" dirty="0" smtClean="0"/>
              <a:t>30</a:t>
            </a:r>
            <a:r>
              <a:rPr lang="zh-TW" altLang="en-US" dirty="0" smtClean="0"/>
              <a:t>至</a:t>
            </a:r>
            <a:r>
              <a:rPr lang="en-US" altLang="zh-TW" dirty="0" smtClean="0"/>
              <a:t>40</a:t>
            </a:r>
            <a:r>
              <a:rPr lang="zh-TW" altLang="en-US" dirty="0" smtClean="0"/>
              <a:t>位學習司法官的實習狀況。</a:t>
            </a:r>
          </a:p>
          <a:p>
            <a:endParaRPr lang="zh-TW" altLang="en-US" dirty="0"/>
          </a:p>
        </p:txBody>
      </p:sp>
      <p:sp>
        <p:nvSpPr>
          <p:cNvPr id="4" name="投影片編號版面配置區 3"/>
          <p:cNvSpPr>
            <a:spLocks noGrp="1"/>
          </p:cNvSpPr>
          <p:nvPr>
            <p:ph type="sldNum" sz="quarter" idx="10"/>
          </p:nvPr>
        </p:nvSpPr>
        <p:spPr/>
        <p:txBody>
          <a:bodyPr/>
          <a:lstStyle/>
          <a:p>
            <a:fld id="{51292B9E-5019-493C-805D-615469A184F1}" type="slidenum">
              <a:rPr lang="zh-TW" altLang="en-US" smtClean="0"/>
              <a:t>23</a:t>
            </a:fld>
            <a:endParaRPr lang="zh-TW" altLang="en-US"/>
          </a:p>
        </p:txBody>
      </p:sp>
    </p:spTree>
    <p:extLst>
      <p:ext uri="{BB962C8B-B14F-4D97-AF65-F5344CB8AC3E}">
        <p14:creationId xmlns:p14="http://schemas.microsoft.com/office/powerpoint/2010/main" val="1867227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法國刑事法律與刑事制度社會學研究中心，同時隸屬</a:t>
            </a:r>
            <a:r>
              <a:rPr lang="en-US" altLang="zh-TW" dirty="0" smtClean="0"/>
              <a:t>4</a:t>
            </a:r>
            <a:r>
              <a:rPr lang="zh-TW" altLang="en-US" dirty="0" smtClean="0"/>
              <a:t>個部門，司法部、法國國家科學研究院、凡爾賽大學、以及巴黎西郊一間大學。</a:t>
            </a:r>
            <a:r>
              <a:rPr lang="en-US" altLang="zh-TW" dirty="0" smtClean="0"/>
              <a:t>1968</a:t>
            </a:r>
            <a:r>
              <a:rPr lang="zh-TW" altLang="en-US" dirty="0" smtClean="0"/>
              <a:t>年創立時，原本是司法部下的犯罪學與刑事研究部門，</a:t>
            </a:r>
            <a:r>
              <a:rPr lang="en-US" altLang="zh-TW" dirty="0" smtClean="0"/>
              <a:t>1983</a:t>
            </a:r>
            <a:r>
              <a:rPr lang="zh-TW" altLang="en-US" dirty="0" smtClean="0"/>
              <a:t>年司法部希望此部門更為專業化，因此與國家科學研究院合作，設立現在的</a:t>
            </a:r>
            <a:r>
              <a:rPr lang="en-US" altLang="zh-TW" dirty="0" smtClean="0"/>
              <a:t>CESDIP</a:t>
            </a:r>
            <a:r>
              <a:rPr lang="zh-TW" altLang="en-US" dirty="0" smtClean="0"/>
              <a:t>。</a:t>
            </a:r>
            <a:r>
              <a:rPr lang="en-US" altLang="zh-TW" dirty="0" smtClean="0"/>
              <a:t>2015</a:t>
            </a:r>
            <a:r>
              <a:rPr lang="zh-TW" altLang="en-US" dirty="0" smtClean="0"/>
              <a:t>年，巴黎西郊一所大學也加入此研究中心，連同凡爾賽大學，共有</a:t>
            </a:r>
            <a:r>
              <a:rPr lang="en-US" altLang="zh-TW" dirty="0" smtClean="0"/>
              <a:t>2</a:t>
            </a:r>
            <a:r>
              <a:rPr lang="zh-TW" altLang="en-US" dirty="0" smtClean="0"/>
              <a:t>所大學加入，大學的學生可以在此研究中心進行研究。這</a:t>
            </a:r>
            <a:r>
              <a:rPr lang="en-US" altLang="zh-TW" dirty="0" smtClean="0"/>
              <a:t>4</a:t>
            </a:r>
            <a:r>
              <a:rPr lang="zh-TW" altLang="en-US" dirty="0" smtClean="0"/>
              <a:t>個機構是這個研究中心的經費來源，機構人員也是分別來自於此</a:t>
            </a:r>
            <a:r>
              <a:rPr lang="en-US" altLang="zh-TW" dirty="0" smtClean="0"/>
              <a:t>4</a:t>
            </a:r>
            <a:r>
              <a:rPr lang="zh-TW" altLang="en-US" dirty="0" smtClean="0"/>
              <a:t>個機構。此研究中心是一所跨領域之研究中心，研究內容包含法律學、經濟學、人類學、歷史學等等。</a:t>
            </a:r>
            <a:endParaRPr lang="en-US" altLang="zh-TW" dirty="0" smtClean="0"/>
          </a:p>
          <a:p>
            <a:r>
              <a:rPr lang="zh-TW" altLang="en-US" dirty="0" smtClean="0"/>
              <a:t>研究中心成員組成，有</a:t>
            </a:r>
            <a:r>
              <a:rPr lang="en-US" altLang="zh-TW" dirty="0" smtClean="0"/>
              <a:t>11</a:t>
            </a:r>
            <a:r>
              <a:rPr lang="zh-TW" altLang="en-US" dirty="0" smtClean="0"/>
              <a:t>位來自於國家科學研究院、 </a:t>
            </a:r>
            <a:r>
              <a:rPr lang="en-US" altLang="zh-TW" dirty="0" smtClean="0"/>
              <a:t>11</a:t>
            </a:r>
            <a:r>
              <a:rPr lang="zh-TW" altLang="en-US" dirty="0" smtClean="0"/>
              <a:t>位是大學教授、研究員，約聘人員包含司法部警察單位人員</a:t>
            </a:r>
            <a:r>
              <a:rPr lang="en-US" altLang="zh-TW" dirty="0" smtClean="0"/>
              <a:t>60</a:t>
            </a:r>
            <a:r>
              <a:rPr lang="zh-TW" altLang="en-US" dirty="0" smtClean="0"/>
              <a:t>至</a:t>
            </a:r>
            <a:r>
              <a:rPr lang="en-US" altLang="zh-TW" dirty="0" smtClean="0"/>
              <a:t>70</a:t>
            </a:r>
            <a:r>
              <a:rPr lang="zh-TW" altLang="en-US" dirty="0" smtClean="0"/>
              <a:t>位、</a:t>
            </a:r>
            <a:r>
              <a:rPr lang="en-US" altLang="zh-TW" dirty="0" smtClean="0"/>
              <a:t>20</a:t>
            </a:r>
            <a:r>
              <a:rPr lang="zh-TW" altLang="en-US" dirty="0" smtClean="0"/>
              <a:t>至</a:t>
            </a:r>
            <a:r>
              <a:rPr lang="en-US" altLang="zh-TW" dirty="0" smtClean="0"/>
              <a:t>30</a:t>
            </a:r>
            <a:r>
              <a:rPr lang="zh-TW" altLang="en-US" dirty="0" smtClean="0"/>
              <a:t>位來自於此兩所大學跟國家科學研究院之學者、</a:t>
            </a:r>
            <a:r>
              <a:rPr lang="en-US" altLang="zh-TW" dirty="0" smtClean="0"/>
              <a:t>18</a:t>
            </a:r>
            <a:r>
              <a:rPr lang="zh-TW" altLang="en-US" dirty="0" smtClean="0"/>
              <a:t>位來自其他單位學者，</a:t>
            </a:r>
            <a:r>
              <a:rPr lang="en-US" altLang="zh-TW" dirty="0" smtClean="0"/>
              <a:t>12</a:t>
            </a:r>
            <a:r>
              <a:rPr lang="zh-TW" altLang="en-US" dirty="0" smtClean="0"/>
              <a:t>位是此兩所大學的博士生。</a:t>
            </a:r>
            <a:endParaRPr lang="en-US" altLang="zh-TW" dirty="0" smtClean="0"/>
          </a:p>
          <a:p>
            <a:r>
              <a:rPr lang="zh-TW" altLang="en-US" dirty="0" smtClean="0"/>
              <a:t>中心來自於不同單位之人員，其薪水是由原單位支出，但是各單位共享研究成果。</a:t>
            </a:r>
            <a:endParaRPr lang="en-US" altLang="zh-TW" dirty="0" smtClean="0"/>
          </a:p>
          <a:p>
            <a:endParaRPr lang="en-US" altLang="zh-TW" dirty="0" smtClean="0"/>
          </a:p>
          <a:p>
            <a:r>
              <a:rPr lang="zh-TW" altLang="en-US" dirty="0" smtClean="0"/>
              <a:t> </a:t>
            </a:r>
            <a:r>
              <a:rPr lang="en-US" altLang="zh-TW" dirty="0" smtClean="0"/>
              <a:t>CESDIP</a:t>
            </a:r>
            <a:r>
              <a:rPr lang="zh-TW" altLang="en-US" dirty="0" smtClean="0"/>
              <a:t>另一項特色為，</a:t>
            </a:r>
            <a:r>
              <a:rPr lang="en-US" altLang="zh-TW" dirty="0" smtClean="0"/>
              <a:t>CESDIP</a:t>
            </a:r>
            <a:r>
              <a:rPr lang="zh-TW" altLang="en-US" dirty="0" smtClean="0"/>
              <a:t>除研究外亦重視教學，因隸屬於</a:t>
            </a:r>
            <a:r>
              <a:rPr lang="en-US" altLang="zh-TW" dirty="0" smtClean="0"/>
              <a:t>2</a:t>
            </a:r>
            <a:r>
              <a:rPr lang="zh-TW" altLang="en-US" dirty="0" smtClean="0"/>
              <a:t>所大學，</a:t>
            </a:r>
            <a:r>
              <a:rPr lang="en-US" altLang="zh-TW" dirty="0" smtClean="0"/>
              <a:t>CESDIP</a:t>
            </a:r>
            <a:r>
              <a:rPr lang="zh-TW" altLang="en-US" dirty="0" smtClean="0"/>
              <a:t>會在法國大學開碩士課程，大學也會篩選優秀畢業生進入研究中心工作，學生是以學生身分進入</a:t>
            </a:r>
            <a:r>
              <a:rPr lang="en-US" altLang="zh-TW" dirty="0" smtClean="0"/>
              <a:t>CESDIP</a:t>
            </a:r>
            <a:r>
              <a:rPr lang="zh-TW" altLang="en-US" dirty="0" smtClean="0"/>
              <a:t>工作，學校補助</a:t>
            </a:r>
            <a:r>
              <a:rPr lang="en-US" altLang="zh-TW" dirty="0" smtClean="0"/>
              <a:t>3</a:t>
            </a:r>
            <a:r>
              <a:rPr lang="zh-TW" altLang="en-US" dirty="0" smtClean="0"/>
              <a:t>年經費讓研究生來中心進行研究，如果研究主題與研究中心相關，畢業後必須受中心聘僱為研究員才能繼續待在中心工作。研究生在中心進行研究，也同時受到中心研究人員之指導，中心得以提供中心的硬體設施以及比學校更豐富之研究資料讓學生進行研究，研究生發表之論文將同時掛上學校及中心之名，故研究中心是研究者與實踐者之間的橋樑，亦是教學與研究之間的橋樑，可謂教學、研究、實踐與國際四方之合作橋樑。</a:t>
            </a:r>
          </a:p>
          <a:p>
            <a:endParaRPr lang="zh-TW" altLang="en-US" dirty="0"/>
          </a:p>
        </p:txBody>
      </p:sp>
      <p:sp>
        <p:nvSpPr>
          <p:cNvPr id="4" name="投影片編號版面配置區 3"/>
          <p:cNvSpPr>
            <a:spLocks noGrp="1"/>
          </p:cNvSpPr>
          <p:nvPr>
            <p:ph type="sldNum" sz="quarter" idx="10"/>
          </p:nvPr>
        </p:nvSpPr>
        <p:spPr/>
        <p:txBody>
          <a:bodyPr/>
          <a:lstStyle/>
          <a:p>
            <a:fld id="{51292B9E-5019-493C-805D-615469A184F1}" type="slidenum">
              <a:rPr lang="zh-TW" altLang="en-US" smtClean="0"/>
              <a:t>24</a:t>
            </a:fld>
            <a:endParaRPr lang="zh-TW" altLang="en-US"/>
          </a:p>
        </p:txBody>
      </p:sp>
    </p:spTree>
    <p:extLst>
      <p:ext uri="{BB962C8B-B14F-4D97-AF65-F5344CB8AC3E}">
        <p14:creationId xmlns:p14="http://schemas.microsoft.com/office/powerpoint/2010/main" val="3656262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1292B9E-5019-493C-805D-615469A184F1}" type="slidenum">
              <a:rPr lang="zh-TW" altLang="en-US" smtClean="0"/>
              <a:t>25</a:t>
            </a:fld>
            <a:endParaRPr lang="zh-TW" altLang="en-US"/>
          </a:p>
        </p:txBody>
      </p:sp>
    </p:spTree>
    <p:extLst>
      <p:ext uri="{BB962C8B-B14F-4D97-AF65-F5344CB8AC3E}">
        <p14:creationId xmlns:p14="http://schemas.microsoft.com/office/powerpoint/2010/main" val="3555749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進用部門之主任</a:t>
            </a:r>
            <a:r>
              <a:rPr lang="en-US" altLang="zh-TW" dirty="0" smtClean="0"/>
              <a:t>Emilie LAGRAVE</a:t>
            </a:r>
            <a:r>
              <a:rPr lang="zh-TW" altLang="en-US" dirty="0" smtClean="0"/>
              <a:t>為訪團簡介法國司法官之進用制度。法國國家司法官學院是歐洲唯一負責司法官之司法教育，也同時負責司法考試之機構。目前法國司法官之進用管道有許多種，最大宗的仍是未滿</a:t>
            </a:r>
            <a:r>
              <a:rPr lang="en-US" altLang="zh-TW" dirty="0" smtClean="0"/>
              <a:t>31</a:t>
            </a:r>
            <a:r>
              <a:rPr lang="zh-TW" altLang="en-US" dirty="0" smtClean="0"/>
              <a:t>歲之大專院校畢業生報考之國家考試，通過此類考試之司法官學員，必須接受</a:t>
            </a:r>
            <a:r>
              <a:rPr lang="en-US" altLang="zh-TW" dirty="0" smtClean="0"/>
              <a:t>31</a:t>
            </a:r>
            <a:r>
              <a:rPr lang="zh-TW" altLang="en-US" dirty="0" smtClean="0"/>
              <a:t>個月的職前訓練，結訓後任命為基層法官檢察官。目前進入法國國家司法官學院擔任司法官學員之考試有</a:t>
            </a:r>
            <a:r>
              <a:rPr lang="en-US" altLang="zh-TW" dirty="0" smtClean="0"/>
              <a:t>3</a:t>
            </a:r>
            <a:r>
              <a:rPr lang="zh-TW" altLang="en-US" dirty="0" smtClean="0"/>
              <a:t>種</a:t>
            </a:r>
            <a:r>
              <a:rPr lang="en-US" altLang="zh-TW" dirty="0" smtClean="0"/>
              <a:t>(</a:t>
            </a:r>
            <a:r>
              <a:rPr lang="zh-TW" altLang="en-US" dirty="0" smtClean="0"/>
              <a:t>詳下表</a:t>
            </a:r>
            <a:r>
              <a:rPr lang="en-US" altLang="zh-TW" dirty="0" smtClean="0"/>
              <a:t>)</a:t>
            </a:r>
            <a:r>
              <a:rPr lang="zh-TW" altLang="en-US" dirty="0" smtClean="0"/>
              <a:t>，每位考生終身可分別參加此</a:t>
            </a:r>
            <a:r>
              <a:rPr lang="en-US" altLang="zh-TW" dirty="0" smtClean="0"/>
              <a:t>3</a:t>
            </a:r>
            <a:r>
              <a:rPr lang="zh-TW" altLang="en-US" dirty="0" smtClean="0"/>
              <a:t>類考試各</a:t>
            </a:r>
            <a:r>
              <a:rPr lang="en-US" altLang="zh-TW" dirty="0" smtClean="0"/>
              <a:t>3</a:t>
            </a:r>
            <a:r>
              <a:rPr lang="zh-TW" altLang="en-US" dirty="0" smtClean="0"/>
              <a:t>次，人數比例上仍以大學畢業後考試進用者最多，以</a:t>
            </a:r>
            <a:r>
              <a:rPr lang="en-US" altLang="zh-TW" dirty="0" smtClean="0"/>
              <a:t>2016</a:t>
            </a:r>
            <a:r>
              <a:rPr lang="zh-TW" altLang="en-US" dirty="0" smtClean="0"/>
              <a:t>年開訓這期為例，</a:t>
            </a:r>
            <a:r>
              <a:rPr lang="en-US" altLang="zh-TW" dirty="0" smtClean="0"/>
              <a:t>280</a:t>
            </a:r>
            <a:r>
              <a:rPr lang="zh-TW" altLang="en-US" dirty="0" smtClean="0"/>
              <a:t>位司法官學員有</a:t>
            </a:r>
            <a:r>
              <a:rPr lang="en-US" altLang="zh-TW" dirty="0" smtClean="0"/>
              <a:t>215</a:t>
            </a:r>
            <a:r>
              <a:rPr lang="zh-TW" altLang="en-US" dirty="0" smtClean="0"/>
              <a:t>位是大學畢業後考試進來的，學院針對不同考試進來受訓之學員，盡量以合班上課之方式進行，目的是讓不同背景之學員也能互相交流及學習。</a:t>
            </a:r>
          </a:p>
          <a:p>
            <a:r>
              <a:rPr lang="zh-TW" altLang="en-US" dirty="0" smtClean="0"/>
              <a:t>    司法官學員結訓前要參加同一個結訓前之排名測驗，這是一個綜合能力的測驗，不是由某堂課程的老師針對某堂課程內容出題，而是測試學員的綜合能力，學業成績以外，學院內還有一個評審委員會來決定學生是否適合擔任司法官，縱使學業成績及格，評審委員會仍可以決定學員不適合擔任司法官，評審委員會保有最終決定權，過去確有發生因為實習期間有學員行為不當，評審委員會決定淘汰或是重修之情形，但是不常發生。</a:t>
            </a:r>
          </a:p>
          <a:p>
            <a:r>
              <a:rPr lang="zh-TW" altLang="en-US" dirty="0" smtClean="0"/>
              <a:t>    除了考試管道進用外，法國也開放透過公開甄選及直接申請之方式進用者。公開甄選之資格條件是</a:t>
            </a:r>
            <a:r>
              <a:rPr lang="en-US" altLang="zh-TW" dirty="0" smtClean="0"/>
              <a:t>:4</a:t>
            </a:r>
            <a:r>
              <a:rPr lang="zh-TW" altLang="en-US" dirty="0" smtClean="0"/>
              <a:t>年以上</a:t>
            </a:r>
            <a:r>
              <a:rPr lang="zh-TW" altLang="en-US" b="1" dirty="0" smtClean="0"/>
              <a:t>法律、經濟、社會領域</a:t>
            </a:r>
            <a:r>
              <a:rPr lang="zh-TW" altLang="en-US" dirty="0" smtClean="0"/>
              <a:t>之工作經驗，</a:t>
            </a:r>
            <a:r>
              <a:rPr lang="en-US" altLang="zh-TW" dirty="0" smtClean="0"/>
              <a:t>31</a:t>
            </a:r>
            <a:r>
              <a:rPr lang="zh-TW" altLang="en-US" dirty="0" smtClean="0"/>
              <a:t>歲至</a:t>
            </a:r>
            <a:r>
              <a:rPr lang="en-US" altLang="zh-TW" dirty="0" smtClean="0"/>
              <a:t>40</a:t>
            </a:r>
            <a:r>
              <a:rPr lang="zh-TW" altLang="en-US" dirty="0" smtClean="0"/>
              <a:t>歲之間，其考試方式比較簡單，訓期也只有</a:t>
            </a:r>
            <a:r>
              <a:rPr lang="en-US" altLang="zh-TW" dirty="0" smtClean="0"/>
              <a:t>5</a:t>
            </a:r>
            <a:r>
              <a:rPr lang="zh-TW" altLang="en-US" dirty="0" smtClean="0"/>
              <a:t>個月，其中包含</a:t>
            </a:r>
            <a:r>
              <a:rPr lang="en-US" altLang="zh-TW" dirty="0" smtClean="0"/>
              <a:t>1</a:t>
            </a:r>
            <a:r>
              <a:rPr lang="zh-TW" altLang="en-US" dirty="0" smtClean="0"/>
              <a:t>個月課程加</a:t>
            </a:r>
            <a:r>
              <a:rPr lang="en-US" altLang="zh-TW" dirty="0" smtClean="0"/>
              <a:t>4</a:t>
            </a:r>
            <a:r>
              <a:rPr lang="zh-TW" altLang="en-US" dirty="0" smtClean="0"/>
              <a:t>個月實習，結訓後任命為基層法官檢察官。</a:t>
            </a:r>
          </a:p>
          <a:p>
            <a:r>
              <a:rPr lang="zh-TW" altLang="en-US" dirty="0" smtClean="0"/>
              <a:t>    另外一種直接申請之管道，僅需經過司法官遴選委員會面試程序，遴選對象分為兩級，第一級是</a:t>
            </a:r>
            <a:r>
              <a:rPr lang="en-US" altLang="zh-TW" dirty="0" smtClean="0"/>
              <a:t>35</a:t>
            </a:r>
            <a:r>
              <a:rPr lang="zh-TW" altLang="en-US" dirty="0" smtClean="0"/>
              <a:t>歲以上有</a:t>
            </a:r>
            <a:r>
              <a:rPr lang="en-US" altLang="zh-TW" dirty="0" smtClean="0"/>
              <a:t>7</a:t>
            </a:r>
            <a:r>
              <a:rPr lang="zh-TW" altLang="en-US" dirty="0" smtClean="0"/>
              <a:t>年以上相關工作經驗者、第二級是具</a:t>
            </a:r>
            <a:r>
              <a:rPr lang="en-US" altLang="zh-TW" dirty="0" smtClean="0"/>
              <a:t>15</a:t>
            </a:r>
            <a:r>
              <a:rPr lang="zh-TW" altLang="en-US" dirty="0" smtClean="0"/>
              <a:t>年以上相關工作經驗，與公開甄試不同者在於經此管道進用者，可由司法部任命成為任何一個層級的職位。直接申請過去者只需經過</a:t>
            </a:r>
            <a:r>
              <a:rPr lang="en-US" altLang="zh-TW" dirty="0" smtClean="0"/>
              <a:t>6</a:t>
            </a:r>
            <a:r>
              <a:rPr lang="zh-TW" altLang="en-US" dirty="0" smtClean="0"/>
              <a:t>個月之實習便能派職，最近則改為</a:t>
            </a:r>
            <a:r>
              <a:rPr lang="en-US" altLang="zh-TW" dirty="0" smtClean="0"/>
              <a:t>1</a:t>
            </a:r>
            <a:r>
              <a:rPr lang="zh-TW" altLang="en-US" dirty="0" smtClean="0"/>
              <a:t>個月理論課程加上</a:t>
            </a:r>
            <a:r>
              <a:rPr lang="en-US" altLang="zh-TW" dirty="0" smtClean="0"/>
              <a:t>6</a:t>
            </a:r>
            <a:r>
              <a:rPr lang="zh-TW" altLang="en-US" dirty="0" smtClean="0"/>
              <a:t>個月實習，訓期延長</a:t>
            </a:r>
            <a:r>
              <a:rPr lang="en-US" altLang="zh-TW" dirty="0" smtClean="0"/>
              <a:t>1</a:t>
            </a:r>
            <a:r>
              <a:rPr lang="zh-TW" altLang="en-US" dirty="0" smtClean="0"/>
              <a:t>個月，改為</a:t>
            </a:r>
            <a:r>
              <a:rPr lang="en-US" altLang="zh-TW" dirty="0" smtClean="0"/>
              <a:t>7</a:t>
            </a:r>
            <a:r>
              <a:rPr lang="zh-TW" altLang="en-US" dirty="0" smtClean="0"/>
              <a:t>個月。然而，因為此管道進用之學員，均具有相當實務經驗，故這一個月的課程，是由學院之協調官依照每個學生未來會擔任的職位來客製化設計，每位學員均有適合他個人之課程。</a:t>
            </a:r>
          </a:p>
          <a:p>
            <a:r>
              <a:rPr lang="zh-TW" altLang="en-US" dirty="0" smtClean="0"/>
              <a:t>    目前大概</a:t>
            </a:r>
            <a:r>
              <a:rPr lang="en-US" altLang="zh-TW" dirty="0" smtClean="0"/>
              <a:t>3</a:t>
            </a:r>
            <a:r>
              <a:rPr lang="zh-TW" altLang="en-US" dirty="0" smtClean="0"/>
              <a:t>分之</a:t>
            </a:r>
            <a:r>
              <a:rPr lang="en-US" altLang="zh-TW" dirty="0" smtClean="0"/>
              <a:t>2</a:t>
            </a:r>
            <a:r>
              <a:rPr lang="zh-TW" altLang="en-US" dirty="0" smtClean="0"/>
              <a:t>比例的司法官是透過國家考試進用，其餘</a:t>
            </a:r>
            <a:r>
              <a:rPr lang="en-US" altLang="zh-TW" dirty="0" smtClean="0"/>
              <a:t>3</a:t>
            </a:r>
            <a:r>
              <a:rPr lang="zh-TW" altLang="en-US" dirty="0" smtClean="0"/>
              <a:t>分之</a:t>
            </a:r>
            <a:r>
              <a:rPr lang="en-US" altLang="zh-TW" dirty="0" smtClean="0"/>
              <a:t>1</a:t>
            </a:r>
            <a:r>
              <a:rPr lang="zh-TW" altLang="en-US" dirty="0" smtClean="0"/>
              <a:t>之比例才是經公開甄試或直接申請之方式進用。</a:t>
            </a:r>
          </a:p>
          <a:p>
            <a:endParaRPr lang="zh-TW" altLang="en-US" dirty="0"/>
          </a:p>
        </p:txBody>
      </p:sp>
      <p:sp>
        <p:nvSpPr>
          <p:cNvPr id="4" name="投影片編號版面配置區 3"/>
          <p:cNvSpPr>
            <a:spLocks noGrp="1"/>
          </p:cNvSpPr>
          <p:nvPr>
            <p:ph type="sldNum" sz="quarter" idx="10"/>
          </p:nvPr>
        </p:nvSpPr>
        <p:spPr/>
        <p:txBody>
          <a:bodyPr/>
          <a:lstStyle/>
          <a:p>
            <a:fld id="{51292B9E-5019-493C-805D-615469A184F1}" type="slidenum">
              <a:rPr lang="zh-TW" altLang="en-US" smtClean="0"/>
              <a:t>26</a:t>
            </a:fld>
            <a:endParaRPr lang="zh-TW" altLang="en-US"/>
          </a:p>
        </p:txBody>
      </p:sp>
    </p:spTree>
    <p:extLst>
      <p:ext uri="{BB962C8B-B14F-4D97-AF65-F5344CB8AC3E}">
        <p14:creationId xmlns:p14="http://schemas.microsoft.com/office/powerpoint/2010/main" val="2275030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司法官學院共有</a:t>
            </a:r>
            <a:r>
              <a:rPr lang="en-US" altLang="zh-TW" dirty="0" smtClean="0"/>
              <a:t>26</a:t>
            </a:r>
            <a:r>
              <a:rPr lang="zh-TW" altLang="en-US" dirty="0" smtClean="0"/>
              <a:t>位課程協調官，均是法官、檢察官調任司法官學院擔任專職協調官，最多</a:t>
            </a:r>
            <a:r>
              <a:rPr lang="en-US" altLang="zh-TW" dirty="0" smtClean="0"/>
              <a:t>6</a:t>
            </a:r>
            <a:r>
              <a:rPr lang="zh-TW" altLang="en-US" dirty="0" smtClean="0"/>
              <a:t>年，負責規劃課程以及擇定適合之授課講師。</a:t>
            </a:r>
          </a:p>
          <a:p>
            <a:r>
              <a:rPr lang="zh-TW" altLang="en-US" dirty="0" smtClean="0"/>
              <a:t>課程設計會依主題，選任一位德高望重的司法前輩擔任主持</a:t>
            </a:r>
            <a:r>
              <a:rPr lang="en-US" altLang="zh-TW" dirty="0" smtClean="0"/>
              <a:t>(</a:t>
            </a:r>
            <a:r>
              <a:rPr lang="zh-TW" altLang="en-US" dirty="0" smtClean="0"/>
              <a:t>稱為</a:t>
            </a:r>
            <a:r>
              <a:rPr lang="en-US" altLang="zh-TW" dirty="0" smtClean="0"/>
              <a:t>DEAN)</a:t>
            </a:r>
            <a:r>
              <a:rPr lang="zh-TW" altLang="en-US" dirty="0" smtClean="0"/>
              <a:t>，協調官會參照</a:t>
            </a:r>
            <a:r>
              <a:rPr lang="en-US" altLang="zh-TW" dirty="0" smtClean="0"/>
              <a:t>DEAN</a:t>
            </a:r>
            <a:r>
              <a:rPr lang="zh-TW" altLang="en-US" dirty="0" smtClean="0"/>
              <a:t>的意見設計課程。一個主題下有許多協調官，但由其中一位主責協調官負責與</a:t>
            </a:r>
            <a:r>
              <a:rPr lang="en-US" altLang="zh-TW" dirty="0" smtClean="0"/>
              <a:t>DEAN</a:t>
            </a:r>
            <a:r>
              <a:rPr lang="zh-TW" altLang="en-US" dirty="0" smtClean="0"/>
              <a:t>聯繫，擔任與其他協調官居中聯絡之工作。 </a:t>
            </a:r>
          </a:p>
          <a:p>
            <a:r>
              <a:rPr lang="zh-TW" altLang="en-US" dirty="0" smtClean="0"/>
              <a:t>課程主要分為二大主題</a:t>
            </a:r>
            <a:r>
              <a:rPr lang="en-US" altLang="zh-TW" dirty="0" smtClean="0"/>
              <a:t>:</a:t>
            </a:r>
            <a:r>
              <a:rPr lang="zh-TW" altLang="en-US" dirty="0" smtClean="0"/>
              <a:t>民事及刑事。百分之</a:t>
            </a:r>
            <a:r>
              <a:rPr lang="en-US" altLang="zh-TW" dirty="0" smtClean="0"/>
              <a:t>75</a:t>
            </a:r>
            <a:r>
              <a:rPr lang="zh-TW" altLang="en-US" dirty="0" smtClean="0"/>
              <a:t>的時間是實務實習，百分之</a:t>
            </a:r>
            <a:r>
              <a:rPr lang="en-US" altLang="zh-TW" dirty="0" smtClean="0"/>
              <a:t>25</a:t>
            </a:r>
            <a:r>
              <a:rPr lang="zh-TW" altLang="en-US" dirty="0" smtClean="0"/>
              <a:t>是理論課程。</a:t>
            </a:r>
            <a:endParaRPr lang="en-US" altLang="zh-TW" dirty="0" smtClean="0"/>
          </a:p>
          <a:p>
            <a:r>
              <a:rPr lang="zh-TW" altLang="en-US" dirty="0" smtClean="0"/>
              <a:t>協調官必須設計該主題下之課程要以何種形式進行，例如刑事課程有很多實例演練課程，透過假設情境</a:t>
            </a:r>
            <a:r>
              <a:rPr lang="en-US" altLang="zh-TW" dirty="0" smtClean="0"/>
              <a:t>(</a:t>
            </a:r>
            <a:r>
              <a:rPr lang="zh-TW" altLang="en-US" dirty="0" smtClean="0"/>
              <a:t>何時報警、檢察官如何介入，當事人於偵審中之反應等等</a:t>
            </a:r>
            <a:r>
              <a:rPr lang="en-US" altLang="zh-TW" dirty="0" smtClean="0"/>
              <a:t>)</a:t>
            </a:r>
            <a:r>
              <a:rPr lang="zh-TW" altLang="en-US" dirty="0" smtClean="0"/>
              <a:t>，按照時間排序進行演練，讓學生依案例情境討論如何開庭、草擬判決書。</a:t>
            </a:r>
          </a:p>
          <a:p>
            <a:r>
              <a:rPr lang="zh-TW" altLang="en-US" dirty="0" smtClean="0"/>
              <a:t>    職前訓練許多課程是用實作方式進行，因實作課程可以提升吸收，故較少大班授課，大多用</a:t>
            </a:r>
            <a:r>
              <a:rPr lang="en-US" altLang="zh-TW" dirty="0" smtClean="0"/>
              <a:t>20</a:t>
            </a:r>
            <a:r>
              <a:rPr lang="zh-TW" altLang="en-US" dirty="0" smtClean="0"/>
              <a:t>人小組案例研討方式進行，例如</a:t>
            </a:r>
            <a:r>
              <a:rPr lang="en-US" altLang="zh-TW" dirty="0" smtClean="0"/>
              <a:t>:</a:t>
            </a:r>
            <a:r>
              <a:rPr lang="zh-TW" altLang="en-US" dirty="0" smtClean="0"/>
              <a:t>司法官職業道德，現在有些學生會認為職業道德是對於個人自由的侵犯，因此協調官評估後認為課堂授課效用不大，改以製作影片探討問題之方式進行，如司法官是否適合使用社群軟體</a:t>
            </a:r>
            <a:r>
              <a:rPr lang="en-US" altLang="zh-TW" dirty="0" smtClean="0"/>
              <a:t>?</a:t>
            </a:r>
            <a:r>
              <a:rPr lang="zh-TW" altLang="en-US" dirty="0" smtClean="0"/>
              <a:t>是否適合在上面放小孩照片</a:t>
            </a:r>
            <a:r>
              <a:rPr lang="en-US" altLang="zh-TW" dirty="0" smtClean="0"/>
              <a:t>?</a:t>
            </a:r>
            <a:r>
              <a:rPr lang="zh-TW" altLang="en-US" dirty="0" smtClean="0"/>
              <a:t>如此行為可能產生之後果，讓學生與老師討論；</a:t>
            </a:r>
            <a:r>
              <a:rPr lang="en-US" altLang="zh-TW" dirty="0" smtClean="0"/>
              <a:t>15</a:t>
            </a:r>
            <a:r>
              <a:rPr lang="zh-TW" altLang="en-US" dirty="0" smtClean="0"/>
              <a:t>天監獄實習之課程，協調官即設計讓學員穿監獄管理員的制服，讓受刑人不知道學員的身分，讓學員實際體驗受刑人環境，消除對於監獄的刻板印象。每個主題要用什麼課程之方式進行，都是由協調官擬定課程計畫，內容包含教學方式、教案（邀誰來講，教學方式等等），講座會依據協調官之教案授課，每年定期評估每堂課程的教學效果，各主題間也須橫向溝通協調，避免重複，並使不同主題課程間能相互配合，也因此大約開訓前</a:t>
            </a:r>
            <a:r>
              <a:rPr lang="en-US" altLang="zh-TW" dirty="0" smtClean="0"/>
              <a:t>8</a:t>
            </a:r>
            <a:r>
              <a:rPr lang="zh-TW" altLang="en-US" dirty="0" smtClean="0"/>
              <a:t>個月協調官就要開始規劃，是一項大工程，也因此，在法國國家司法官學院，所有老師都要經過成人教育的訓練。</a:t>
            </a:r>
          </a:p>
          <a:p>
            <a:endParaRPr lang="zh-TW" altLang="en-US" dirty="0"/>
          </a:p>
        </p:txBody>
      </p:sp>
      <p:sp>
        <p:nvSpPr>
          <p:cNvPr id="4" name="投影片編號版面配置區 3"/>
          <p:cNvSpPr>
            <a:spLocks noGrp="1"/>
          </p:cNvSpPr>
          <p:nvPr>
            <p:ph type="sldNum" sz="quarter" idx="10"/>
          </p:nvPr>
        </p:nvSpPr>
        <p:spPr/>
        <p:txBody>
          <a:bodyPr/>
          <a:lstStyle/>
          <a:p>
            <a:fld id="{51292B9E-5019-493C-805D-615469A184F1}" type="slidenum">
              <a:rPr lang="zh-TW" altLang="en-US" smtClean="0"/>
              <a:t>27</a:t>
            </a:fld>
            <a:endParaRPr lang="zh-TW" altLang="en-US"/>
          </a:p>
        </p:txBody>
      </p:sp>
    </p:spTree>
    <p:extLst>
      <p:ext uri="{BB962C8B-B14F-4D97-AF65-F5344CB8AC3E}">
        <p14:creationId xmlns:p14="http://schemas.microsoft.com/office/powerpoint/2010/main" val="4246540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1292B9E-5019-493C-805D-615469A184F1}" type="slidenum">
              <a:rPr lang="zh-TW" altLang="en-US" smtClean="0"/>
              <a:t>28</a:t>
            </a:fld>
            <a:endParaRPr lang="zh-TW" altLang="en-US"/>
          </a:p>
        </p:txBody>
      </p:sp>
    </p:spTree>
    <p:extLst>
      <p:ext uri="{BB962C8B-B14F-4D97-AF65-F5344CB8AC3E}">
        <p14:creationId xmlns:p14="http://schemas.microsoft.com/office/powerpoint/2010/main" val="2190837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荷蘭過去長達</a:t>
            </a:r>
            <a:r>
              <a:rPr lang="en-US" altLang="zh-TW" dirty="0" smtClean="0"/>
              <a:t>6</a:t>
            </a:r>
            <a:r>
              <a:rPr lang="zh-TW" altLang="en-US" dirty="0" smtClean="0"/>
              <a:t>年的職前養成教育，堪稱全歐洲最長，該制度也從</a:t>
            </a:r>
            <a:r>
              <a:rPr lang="en-US" altLang="zh-TW" dirty="0" smtClean="0"/>
              <a:t>50</a:t>
            </a:r>
            <a:r>
              <a:rPr lang="zh-TW" altLang="en-US" dirty="0" smtClean="0"/>
              <a:t>年代施行到</a:t>
            </a:r>
            <a:r>
              <a:rPr lang="en-US" altLang="zh-TW" dirty="0" smtClean="0"/>
              <a:t>2012</a:t>
            </a:r>
            <a:r>
              <a:rPr lang="zh-TW" altLang="en-US" dirty="0" smtClean="0"/>
              <a:t>年為止，長達</a:t>
            </a:r>
            <a:r>
              <a:rPr lang="en-US" altLang="zh-TW" dirty="0" smtClean="0"/>
              <a:t>60</a:t>
            </a:r>
            <a:r>
              <a:rPr lang="zh-TW" altLang="en-US" dirty="0" smtClean="0"/>
              <a:t>多年，荷蘭過去十分自豪其紮實之司法官職前養成制度，讓有意成為司法官者，透過長時間之實務實習觀察，擇出真正適任之人選，然此制度卻於</a:t>
            </a:r>
            <a:r>
              <a:rPr lang="en-US" altLang="zh-TW" dirty="0" smtClean="0"/>
              <a:t>2012</a:t>
            </a:r>
            <a:r>
              <a:rPr lang="zh-TW" altLang="en-US" dirty="0" smtClean="0"/>
              <a:t>年改制，實地考察後得知，變革之原因其實就是因為預算之考量，過去國家支付準司法官長達</a:t>
            </a:r>
            <a:r>
              <a:rPr lang="en-US" altLang="zh-TW" dirty="0" smtClean="0"/>
              <a:t>6</a:t>
            </a:r>
            <a:r>
              <a:rPr lang="zh-TW" altLang="en-US" dirty="0" smtClean="0"/>
              <a:t>年實習期間之薪水，成為國家龐大之財政負擔，不得已在預算遭刪減之情形下，國家不再在受訓期間內安排準司法官前往其他機關</a:t>
            </a:r>
            <a:r>
              <a:rPr lang="en-US" altLang="zh-TW" dirty="0" smtClean="0"/>
              <a:t>(</a:t>
            </a:r>
            <a:r>
              <a:rPr lang="zh-TW" altLang="en-US" dirty="0" smtClean="0"/>
              <a:t>機構</a:t>
            </a:r>
            <a:r>
              <a:rPr lang="en-US" altLang="zh-TW" dirty="0" smtClean="0"/>
              <a:t>)</a:t>
            </a:r>
            <a:r>
              <a:rPr lang="zh-TW" altLang="en-US" dirty="0" smtClean="0"/>
              <a:t>實習，而是將其他機關</a:t>
            </a:r>
            <a:r>
              <a:rPr lang="en-US" altLang="zh-TW" dirty="0" smtClean="0"/>
              <a:t>(</a:t>
            </a:r>
            <a:r>
              <a:rPr lang="zh-TW" altLang="en-US" dirty="0" smtClean="0"/>
              <a:t>機構</a:t>
            </a:r>
            <a:r>
              <a:rPr lang="en-US" altLang="zh-TW" dirty="0" smtClean="0"/>
              <a:t>)</a:t>
            </a:r>
            <a:r>
              <a:rPr lang="zh-TW" altLang="en-US" dirty="0" smtClean="0"/>
              <a:t>工作經驗納入應徵之資格限制中，等同於有意擔任司法官之人，必須自己先栽培自己，取得一定工作經驗後，才能開始司法官之職前訓練，國家不再負擔培育準司法官此部分社會經驗之責。</a:t>
            </a:r>
            <a:endParaRPr lang="en-US" altLang="zh-TW" dirty="0" smtClean="0"/>
          </a:p>
          <a:p>
            <a:r>
              <a:rPr lang="zh-TW" altLang="en-US" dirty="0" smtClean="0"/>
              <a:t>類似的情形在考察比利時司法官養成制度時也看到，比利時過去的司法官養成制度是檢察官</a:t>
            </a:r>
            <a:r>
              <a:rPr lang="en-US" altLang="zh-TW" dirty="0" smtClean="0"/>
              <a:t>1</a:t>
            </a:r>
            <a:r>
              <a:rPr lang="zh-TW" altLang="en-US" dirty="0" smtClean="0"/>
              <a:t>年半、法官</a:t>
            </a:r>
            <a:r>
              <a:rPr lang="en-US" altLang="zh-TW" dirty="0" smtClean="0"/>
              <a:t>3</a:t>
            </a:r>
            <a:r>
              <a:rPr lang="zh-TW" altLang="en-US" dirty="0" smtClean="0"/>
              <a:t>年</a:t>
            </a:r>
            <a:r>
              <a:rPr lang="en-US" altLang="zh-TW" dirty="0" smtClean="0"/>
              <a:t>(</a:t>
            </a:r>
            <a:r>
              <a:rPr lang="zh-TW" altLang="en-US" dirty="0" smtClean="0"/>
              <a:t>擔任法官者</a:t>
            </a:r>
            <a:r>
              <a:rPr lang="en-US" altLang="zh-TW" dirty="0" smtClean="0"/>
              <a:t>1</a:t>
            </a:r>
            <a:r>
              <a:rPr lang="zh-TW" altLang="en-US" dirty="0" smtClean="0"/>
              <a:t>年半訓期結束後要繼續念</a:t>
            </a:r>
            <a:r>
              <a:rPr lang="en-US" altLang="zh-TW" dirty="0" smtClean="0"/>
              <a:t>1</a:t>
            </a:r>
            <a:r>
              <a:rPr lang="zh-TW" altLang="en-US" dirty="0" smtClean="0"/>
              <a:t>年半</a:t>
            </a:r>
            <a:r>
              <a:rPr lang="en-US" altLang="zh-TW" dirty="0" smtClean="0"/>
              <a:t>)</a:t>
            </a:r>
            <a:r>
              <a:rPr lang="zh-TW" altLang="en-US" dirty="0" smtClean="0"/>
              <a:t>，但從</a:t>
            </a:r>
            <a:r>
              <a:rPr lang="en-US" altLang="zh-TW" dirty="0" smtClean="0"/>
              <a:t>105</a:t>
            </a:r>
            <a:r>
              <a:rPr lang="zh-TW" altLang="en-US" dirty="0" smtClean="0"/>
              <a:t>年</a:t>
            </a:r>
            <a:r>
              <a:rPr lang="en-US" altLang="zh-TW" dirty="0" smtClean="0"/>
              <a:t>10</a:t>
            </a:r>
            <a:r>
              <a:rPr lang="zh-TW" altLang="en-US" dirty="0" smtClean="0"/>
              <a:t>月開始，職前訓練之訓期縮短為</a:t>
            </a:r>
            <a:r>
              <a:rPr lang="en-US" altLang="zh-TW" dirty="0" smtClean="0"/>
              <a:t>2</a:t>
            </a:r>
            <a:r>
              <a:rPr lang="zh-TW" altLang="en-US" dirty="0" smtClean="0"/>
              <a:t>年，其中只有</a:t>
            </a:r>
            <a:r>
              <a:rPr lang="en-US" altLang="zh-TW" dirty="0" smtClean="0"/>
              <a:t>60</a:t>
            </a:r>
            <a:r>
              <a:rPr lang="zh-TW" altLang="en-US" dirty="0" smtClean="0"/>
              <a:t>天可以上課。從荷蘭及比利時近期的改革方向不難發現，因為政府預算之限制，荷蘭、比利時不得不將訓期縮短、上課時間減少，讓準司法官在受訓期間即可為機關人力使用。</a:t>
            </a:r>
            <a:endParaRPr lang="en-US" altLang="zh-TW" dirty="0" smtClean="0"/>
          </a:p>
          <a:p>
            <a:r>
              <a:rPr lang="zh-TW" altLang="en-US" dirty="0" smtClean="0"/>
              <a:t>法國司法官訓練制度與我國雖然十分類似，然法國司法官學院就課程規劃上與本學院有許多不同，法國司法官學院大部分的課程採小組討論方式，重實做課程，少純粹單方講授之課程，讓學習司法官模擬案情進行討論之方式學習，另外，課程規劃上仰賴調任學院辦事之法官及檢察官擔任課程協調官，就不同主題分工主責，撰寫教案，與講座協調課程範圍、教學方式及內容，讓不同講座講授之課程彼此間就授課時間、先後、內容等方面，都可相互配合，提升整體課程之系統性</a:t>
            </a:r>
            <a:endParaRPr lang="en-US" altLang="zh-TW" dirty="0" smtClean="0"/>
          </a:p>
          <a:p>
            <a:endParaRPr lang="en-US" altLang="zh-TW" dirty="0" smtClean="0"/>
          </a:p>
          <a:p>
            <a:r>
              <a:rPr lang="zh-TW" altLang="en-US" dirty="0" smtClean="0"/>
              <a:t> </a:t>
            </a:r>
            <a:r>
              <a:rPr lang="en-US" altLang="zh-TW" dirty="0" smtClean="0"/>
              <a:t>CESDIP</a:t>
            </a:r>
            <a:r>
              <a:rPr lang="zh-TW" altLang="en-US" dirty="0" smtClean="0"/>
              <a:t>組成方式甚為特殊，是同時隸屬</a:t>
            </a:r>
            <a:r>
              <a:rPr lang="en-US" altLang="zh-TW" dirty="0" smtClean="0"/>
              <a:t>4</a:t>
            </a:r>
            <a:r>
              <a:rPr lang="zh-TW" altLang="en-US" dirty="0" smtClean="0"/>
              <a:t>個部門，司法部、法國國家科學研究院、凡爾賽大學、以及巴黎西郊一間大學，因此其組織人力來自於以上</a:t>
            </a:r>
            <a:r>
              <a:rPr lang="en-US" altLang="zh-TW" dirty="0" smtClean="0"/>
              <a:t>4</a:t>
            </a:r>
            <a:r>
              <a:rPr lang="zh-TW" altLang="en-US" dirty="0" smtClean="0"/>
              <a:t>個單位，透過</a:t>
            </a:r>
            <a:r>
              <a:rPr lang="en-US" altLang="zh-TW" dirty="0" smtClean="0"/>
              <a:t>4</a:t>
            </a:r>
            <a:r>
              <a:rPr lang="zh-TW" altLang="en-US" dirty="0" smtClean="0"/>
              <a:t>個單位合作，擔任研究者與實踐者之間、教學與研究之間之合作橋樑。學界得以透過</a:t>
            </a:r>
            <a:r>
              <a:rPr lang="en-US" altLang="zh-TW" dirty="0" smtClean="0"/>
              <a:t>CESDIP</a:t>
            </a:r>
            <a:r>
              <a:rPr lang="zh-TW" altLang="en-US" dirty="0" smtClean="0"/>
              <a:t>取得實務工作者才能取得之資料進行研究，而實務工作者得以借重學界之力量，針對實務當前需要之議題進行研究，讓實務界及學術界各取所需，相輔相成。</a:t>
            </a:r>
            <a:r>
              <a:rPr lang="en-US" altLang="zh-TW" dirty="0" smtClean="0"/>
              <a:t>CESDIP</a:t>
            </a:r>
            <a:r>
              <a:rPr lang="zh-TW" altLang="en-US" dirty="0" smtClean="0"/>
              <a:t>與大學結合，讓研究生在</a:t>
            </a:r>
            <a:r>
              <a:rPr lang="en-US" altLang="zh-TW" dirty="0" smtClean="0"/>
              <a:t>CESDIP</a:t>
            </a:r>
            <a:r>
              <a:rPr lang="zh-TW" altLang="en-US" dirty="0" smtClean="0"/>
              <a:t>進行博士論文主題研究之方式，也值得我們參考，本學院目前也有每年徵選優秀論文，並發給獎學金作為獎勵，然而，與大學合作讓研究生針對學院指定主題進行研究，讓研究生得以利用中心資源進行研究，而中心也藉此克服研究人力不足之問題，也不失為可行之方式。</a:t>
            </a:r>
            <a:endParaRPr lang="en-US" altLang="zh-TW" dirty="0" smtClean="0"/>
          </a:p>
          <a:p>
            <a:endParaRPr lang="en-US" altLang="zh-TW" dirty="0" smtClean="0"/>
          </a:p>
          <a:p>
            <a:r>
              <a:rPr lang="en-US" altLang="zh-TW" dirty="0" err="1" smtClean="0"/>
              <a:t>Beveren</a:t>
            </a:r>
            <a:r>
              <a:rPr lang="zh-TW" altLang="en-US" dirty="0" smtClean="0"/>
              <a:t>監獄時也發現，比利時獄政十分重視讓受刑人回歸社會，其所重視者不僅是技職之訓練，也包含家庭或親密關係之維持，我國矯正機關重視受刑人技職培訓已久，希望輔助受刑人在監所習得一技之長，出獄後輔助就業，然而受刑人能否順利返回社會，不僅是就業之問題，仍包含家庭關係之維持，若能在出獄後順利返回家庭，擁有親友之愛與支持，絕對是杜絕再犯最重要之力量。</a:t>
            </a:r>
          </a:p>
          <a:p>
            <a:r>
              <a:rPr lang="zh-TW" altLang="en-US" dirty="0" smtClean="0"/>
              <a:t>    參訪</a:t>
            </a:r>
            <a:r>
              <a:rPr lang="en-US" altLang="zh-TW" dirty="0" err="1" smtClean="0"/>
              <a:t>Beveren</a:t>
            </a:r>
            <a:r>
              <a:rPr lang="zh-TW" altLang="en-US" dirty="0" smtClean="0"/>
              <a:t>監獄時發現，監所提供多種讓受刑人與家人或是親密關係之友人，可以相處</a:t>
            </a:r>
            <a:r>
              <a:rPr lang="en-US" altLang="zh-TW" dirty="0" smtClean="0"/>
              <a:t>(</a:t>
            </a:r>
            <a:r>
              <a:rPr lang="zh-TW" altLang="en-US" dirty="0" smtClean="0"/>
              <a:t>甚至過夜</a:t>
            </a:r>
            <a:r>
              <a:rPr lang="en-US" altLang="zh-TW" dirty="0" smtClean="0"/>
              <a:t>)</a:t>
            </a:r>
            <a:r>
              <a:rPr lang="zh-TW" altLang="en-US" dirty="0" smtClean="0"/>
              <a:t>之公共及私密空間，收容人可以穿便服，與親友在公共空間甚至私密空間相處，會面方式不限於交談，也容許肢體接觸，收容人在小孩面前可以像個父親、母親，在配偶面前可以像個丈夫或妻子，彼此互動，藉此方式幫助收容人持續維持與家人或親密友人之感情，此種探監方式讓受刑人縱使在服刑，仍能維持與家人親友之情感，藉由親友之支持渡過服刑期間並順利返回家庭。</a:t>
            </a:r>
          </a:p>
          <a:p>
            <a:r>
              <a:rPr lang="zh-TW" altLang="en-US" dirty="0" smtClean="0"/>
              <a:t>    與比利時相較之下，我國針對受刑人之接見規定，無論是方式、對象均限制較多，包含空間配置、受刑人之穿著、甚至相處之方式，都仍讓親友及受刑人僅能以「探監」之方式進行，兩相比較，比利時之方式更有助於收容人與親友間感情之維繫，對於收容人出獄後返回家庭，進而降低再犯率均更有幫助。</a:t>
            </a:r>
            <a:endParaRPr lang="zh-TW" altLang="en-US" dirty="0"/>
          </a:p>
        </p:txBody>
      </p:sp>
      <p:sp>
        <p:nvSpPr>
          <p:cNvPr id="4" name="投影片編號版面配置區 3"/>
          <p:cNvSpPr>
            <a:spLocks noGrp="1"/>
          </p:cNvSpPr>
          <p:nvPr>
            <p:ph type="sldNum" sz="quarter" idx="10"/>
          </p:nvPr>
        </p:nvSpPr>
        <p:spPr/>
        <p:txBody>
          <a:bodyPr/>
          <a:lstStyle/>
          <a:p>
            <a:fld id="{51292B9E-5019-493C-805D-615469A184F1}" type="slidenum">
              <a:rPr lang="zh-TW" altLang="en-US" smtClean="0"/>
              <a:t>29</a:t>
            </a:fld>
            <a:endParaRPr lang="zh-TW" altLang="en-US"/>
          </a:p>
        </p:txBody>
      </p:sp>
    </p:spTree>
    <p:extLst>
      <p:ext uri="{BB962C8B-B14F-4D97-AF65-F5344CB8AC3E}">
        <p14:creationId xmlns:p14="http://schemas.microsoft.com/office/powerpoint/2010/main" val="3120310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1292B9E-5019-493C-805D-615469A184F1}" type="slidenum">
              <a:rPr lang="zh-TW" altLang="en-US" smtClean="0"/>
              <a:t>3</a:t>
            </a:fld>
            <a:endParaRPr lang="zh-TW" altLang="en-US"/>
          </a:p>
        </p:txBody>
      </p:sp>
    </p:spTree>
    <p:extLst>
      <p:ext uri="{BB962C8B-B14F-4D97-AF65-F5344CB8AC3E}">
        <p14:creationId xmlns:p14="http://schemas.microsoft.com/office/powerpoint/2010/main" val="76057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1292B9E-5019-493C-805D-615469A184F1}" type="slidenum">
              <a:rPr lang="zh-TW" altLang="en-US" smtClean="0"/>
              <a:t>30</a:t>
            </a:fld>
            <a:endParaRPr lang="zh-TW" altLang="en-US"/>
          </a:p>
        </p:txBody>
      </p:sp>
    </p:spTree>
    <p:extLst>
      <p:ext uri="{BB962C8B-B14F-4D97-AF65-F5344CB8AC3E}">
        <p14:creationId xmlns:p14="http://schemas.microsoft.com/office/powerpoint/2010/main" val="4091800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1292B9E-5019-493C-805D-615469A184F1}" type="slidenum">
              <a:rPr lang="zh-TW" altLang="en-US" smtClean="0"/>
              <a:t>4</a:t>
            </a:fld>
            <a:endParaRPr lang="zh-TW" altLang="en-US"/>
          </a:p>
        </p:txBody>
      </p:sp>
    </p:spTree>
    <p:extLst>
      <p:ext uri="{BB962C8B-B14F-4D97-AF65-F5344CB8AC3E}">
        <p14:creationId xmlns:p14="http://schemas.microsoft.com/office/powerpoint/2010/main" val="1826726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本次考察第一站來到荷蘭海牙地區檢察署，由</a:t>
            </a:r>
            <a:r>
              <a:rPr lang="en-US" altLang="zh-TW" dirty="0" err="1" smtClean="0"/>
              <a:t>Boudewijn</a:t>
            </a:r>
            <a:r>
              <a:rPr lang="en-US" altLang="zh-TW" dirty="0" smtClean="0"/>
              <a:t> de </a:t>
            </a:r>
            <a:r>
              <a:rPr lang="en-US" altLang="zh-TW" dirty="0" err="1" smtClean="0"/>
              <a:t>Jonge</a:t>
            </a:r>
            <a:r>
              <a:rPr lang="zh-TW" altLang="en-US" dirty="0" smtClean="0"/>
              <a:t>檢察官偕同現於海牙地區檢察署實習的</a:t>
            </a:r>
            <a:r>
              <a:rPr lang="en-US" altLang="zh-TW" dirty="0" err="1" smtClean="0"/>
              <a:t>Robbert</a:t>
            </a:r>
            <a:r>
              <a:rPr lang="en-US" altLang="zh-TW" dirty="0" smtClean="0"/>
              <a:t>-Jan </a:t>
            </a:r>
            <a:r>
              <a:rPr lang="en-US" altLang="zh-TW" dirty="0" err="1" smtClean="0"/>
              <a:t>Boswijk</a:t>
            </a:r>
            <a:r>
              <a:rPr lang="zh-TW" altLang="en-US" dirty="0" smtClean="0"/>
              <a:t>實習檢察官共同為訪團介紹荷蘭過去之司法官養成制度以及現行的檢察官養成制度。</a:t>
            </a:r>
          </a:p>
          <a:p>
            <a:r>
              <a:rPr lang="zh-TW" altLang="en-US" dirty="0" smtClean="0"/>
              <a:t>荷蘭從</a:t>
            </a:r>
            <a:r>
              <a:rPr lang="en-US" altLang="zh-TW" dirty="0" smtClean="0"/>
              <a:t>50</a:t>
            </a:r>
            <a:r>
              <a:rPr lang="zh-TW" altLang="en-US" dirty="0" smtClean="0"/>
              <a:t>年代開始到</a:t>
            </a:r>
            <a:r>
              <a:rPr lang="en-US" altLang="zh-TW" dirty="0" smtClean="0"/>
              <a:t>2012</a:t>
            </a:r>
            <a:r>
              <a:rPr lang="zh-TW" altLang="en-US" dirty="0" smtClean="0"/>
              <a:t>年間，法官與檢察官的職前養成都是由荷蘭司法人員訓練研究中心</a:t>
            </a:r>
            <a:r>
              <a:rPr lang="en-US" altLang="zh-TW" dirty="0" smtClean="0"/>
              <a:t>(Training and Study Center fort the Judiciary</a:t>
            </a:r>
            <a:r>
              <a:rPr lang="zh-TW" altLang="en-US" dirty="0" smtClean="0"/>
              <a:t>，簡稱</a:t>
            </a:r>
            <a:r>
              <a:rPr lang="en-US" altLang="zh-TW" dirty="0" smtClean="0"/>
              <a:t>SSR)</a:t>
            </a:r>
            <a:r>
              <a:rPr lang="zh-TW" altLang="en-US" dirty="0" smtClean="0"/>
              <a:t>負責，整個訓練期間長達</a:t>
            </a:r>
            <a:r>
              <a:rPr lang="en-US" altLang="zh-TW" dirty="0" smtClean="0"/>
              <a:t>6</a:t>
            </a:r>
            <a:r>
              <a:rPr lang="zh-TW" altLang="en-US" dirty="0" smtClean="0"/>
              <a:t>年。荷蘭法律系學生完成</a:t>
            </a:r>
            <a:r>
              <a:rPr lang="en-US" altLang="zh-TW" dirty="0" smtClean="0"/>
              <a:t>4</a:t>
            </a:r>
            <a:r>
              <a:rPr lang="zh-TW" altLang="en-US" dirty="0" smtClean="0"/>
              <a:t>年大學學程後，在過去法律系畢業生可以申請參加司法官職前訓練，訓練期間為</a:t>
            </a:r>
            <a:r>
              <a:rPr lang="en-US" altLang="zh-TW" dirty="0" smtClean="0"/>
              <a:t>6</a:t>
            </a:r>
            <a:r>
              <a:rPr lang="zh-TW" altLang="en-US" dirty="0" smtClean="0"/>
              <a:t>年。</a:t>
            </a:r>
            <a:r>
              <a:rPr lang="en-US" altLang="zh-TW" dirty="0" smtClean="0"/>
              <a:t>6</a:t>
            </a:r>
            <a:r>
              <a:rPr lang="zh-TW" altLang="en-US" dirty="0" smtClean="0"/>
              <a:t>年的訓練期間分為基礎課程、進階課程以及實務訓練，舊制的訓練階段圖 如下</a:t>
            </a:r>
            <a:r>
              <a:rPr lang="en-US" altLang="zh-TW" dirty="0" smtClean="0"/>
              <a:t>:</a:t>
            </a:r>
          </a:p>
          <a:p>
            <a:endParaRPr lang="zh-TW" altLang="en-US" dirty="0"/>
          </a:p>
        </p:txBody>
      </p:sp>
      <p:sp>
        <p:nvSpPr>
          <p:cNvPr id="4" name="投影片編號版面配置區 3"/>
          <p:cNvSpPr>
            <a:spLocks noGrp="1"/>
          </p:cNvSpPr>
          <p:nvPr>
            <p:ph type="sldNum" sz="quarter" idx="10"/>
          </p:nvPr>
        </p:nvSpPr>
        <p:spPr/>
        <p:txBody>
          <a:bodyPr/>
          <a:lstStyle/>
          <a:p>
            <a:fld id="{51292B9E-5019-493C-805D-615469A184F1}" type="slidenum">
              <a:rPr lang="zh-TW" altLang="en-US" smtClean="0"/>
              <a:t>5</a:t>
            </a:fld>
            <a:endParaRPr lang="zh-TW" altLang="en-US"/>
          </a:p>
        </p:txBody>
      </p:sp>
    </p:spTree>
    <p:extLst>
      <p:ext uri="{BB962C8B-B14F-4D97-AF65-F5344CB8AC3E}">
        <p14:creationId xmlns:p14="http://schemas.microsoft.com/office/powerpoint/2010/main" val="59025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2012</a:t>
            </a:r>
            <a:r>
              <a:rPr lang="zh-TW" altLang="en-US" dirty="0" smtClean="0"/>
              <a:t>年間，荷蘭司法務部為了節省預算，培訓制度的預算被刪除百分之</a:t>
            </a:r>
            <a:r>
              <a:rPr lang="en-US" altLang="zh-TW" dirty="0" smtClean="0"/>
              <a:t>50 </a:t>
            </a:r>
            <a:r>
              <a:rPr lang="zh-TW" altLang="en-US" dirty="0" smtClean="0"/>
              <a:t>，為了節省預算，不得已必須修改制度，舊制度當時遭檢討之原因在於</a:t>
            </a:r>
            <a:r>
              <a:rPr lang="en-US" altLang="zh-TW" dirty="0" smtClean="0"/>
              <a:t>6</a:t>
            </a:r>
            <a:r>
              <a:rPr lang="zh-TW" altLang="en-US" dirty="0" smtClean="0"/>
              <a:t>年的培訓期間太長，況且前</a:t>
            </a:r>
            <a:r>
              <a:rPr lang="en-US" altLang="zh-TW" dirty="0" smtClean="0"/>
              <a:t>3</a:t>
            </a:r>
            <a:r>
              <a:rPr lang="zh-TW" altLang="en-US" dirty="0" smtClean="0"/>
              <a:t>年主要是在上課及唸書，時間太久，因此改以直接實習的方式認為會較有效率。</a:t>
            </a:r>
          </a:p>
          <a:p>
            <a:r>
              <a:rPr lang="zh-TW" altLang="en-US" dirty="0" smtClean="0"/>
              <a:t>    </a:t>
            </a:r>
            <a:endParaRPr lang="en-US" altLang="zh-TW" dirty="0" smtClean="0"/>
          </a:p>
          <a:p>
            <a:r>
              <a:rPr lang="zh-TW" altLang="en-US" dirty="0" smtClean="0"/>
              <a:t>經荷蘭司法委員會</a:t>
            </a:r>
            <a:r>
              <a:rPr lang="en-US" altLang="zh-TW" dirty="0" smtClean="0"/>
              <a:t>(Council for the Judiciary)</a:t>
            </a:r>
            <a:r>
              <a:rPr lang="zh-TW" altLang="en-US" dirty="0" smtClean="0"/>
              <a:t>及檢察總長辦公室</a:t>
            </a:r>
            <a:r>
              <a:rPr lang="en-US" altLang="zh-TW" dirty="0" smtClean="0"/>
              <a:t>(GPO)</a:t>
            </a:r>
            <a:r>
              <a:rPr lang="zh-TW" altLang="en-US" dirty="0" smtClean="0"/>
              <a:t>共同討論後，新制決定將法官與檢察官之職前培訓分開，主要由各地法院及檢察署負責，讓各地法院及檢察署負責實習，課程部分則共同分享。新制下有意成為法官及檢察官者，需分別參加法官及檢察官之應徵，申請是透過投履歷、求職之方式進入法院或檢察署實習，新制後要擔任法官及檢察官之資格條件 如下</a:t>
            </a:r>
            <a:r>
              <a:rPr lang="en-US" altLang="zh-TW" dirty="0" smtClean="0"/>
              <a:t>:</a:t>
            </a:r>
          </a:p>
          <a:p>
            <a:endParaRPr lang="en-US" altLang="zh-TW" dirty="0" smtClean="0"/>
          </a:p>
        </p:txBody>
      </p:sp>
      <p:sp>
        <p:nvSpPr>
          <p:cNvPr id="4" name="投影片編號版面配置區 3"/>
          <p:cNvSpPr>
            <a:spLocks noGrp="1"/>
          </p:cNvSpPr>
          <p:nvPr>
            <p:ph type="sldNum" sz="quarter" idx="10"/>
          </p:nvPr>
        </p:nvSpPr>
        <p:spPr/>
        <p:txBody>
          <a:bodyPr/>
          <a:lstStyle/>
          <a:p>
            <a:fld id="{51292B9E-5019-493C-805D-615469A184F1}" type="slidenum">
              <a:rPr lang="zh-TW" altLang="en-US" smtClean="0"/>
              <a:t>6</a:t>
            </a:fld>
            <a:endParaRPr lang="zh-TW" altLang="en-US"/>
          </a:p>
        </p:txBody>
      </p:sp>
    </p:spTree>
    <p:extLst>
      <p:ext uri="{BB962C8B-B14F-4D97-AF65-F5344CB8AC3E}">
        <p14:creationId xmlns:p14="http://schemas.microsoft.com/office/powerpoint/2010/main" val="2316743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新制的</a:t>
            </a:r>
            <a:r>
              <a:rPr lang="en-US" altLang="zh-TW" dirty="0" smtClean="0"/>
              <a:t>2</a:t>
            </a:r>
            <a:r>
              <a:rPr lang="zh-TW" altLang="en-US" dirty="0" smtClean="0"/>
              <a:t>年課程，前</a:t>
            </a:r>
            <a:r>
              <a:rPr lang="en-US" altLang="zh-TW" dirty="0" smtClean="0"/>
              <a:t>2</a:t>
            </a:r>
            <a:r>
              <a:rPr lang="zh-TW" altLang="en-US" dirty="0" smtClean="0"/>
              <a:t>個月是進行理論課程，課程是</a:t>
            </a:r>
            <a:r>
              <a:rPr lang="en-US" altLang="zh-TW" dirty="0" smtClean="0"/>
              <a:t>SSR</a:t>
            </a:r>
            <a:r>
              <a:rPr lang="zh-TW" altLang="en-US" dirty="0" smtClean="0"/>
              <a:t>與法務部共同溝通訂定，前</a:t>
            </a:r>
            <a:r>
              <a:rPr lang="en-US" altLang="zh-TW" dirty="0" smtClean="0"/>
              <a:t>2</a:t>
            </a:r>
            <a:r>
              <a:rPr lang="zh-TW" altLang="en-US" dirty="0" smtClean="0"/>
              <a:t>個月的理論課程結束後有考試，考試方式包含筆試跟實習法庭模擬考試，實習法庭模擬考試的考試方式是讓受訓人員模擬檢察官在法庭實行公訴之情形。考試</a:t>
            </a:r>
            <a:r>
              <a:rPr lang="en-US" altLang="zh-TW" dirty="0" smtClean="0"/>
              <a:t>1</a:t>
            </a:r>
            <a:r>
              <a:rPr lang="zh-TW" altLang="en-US" dirty="0" smtClean="0"/>
              <a:t>年有</a:t>
            </a:r>
            <a:r>
              <a:rPr lang="en-US" altLang="zh-TW" dirty="0" smtClean="0"/>
              <a:t>2</a:t>
            </a:r>
            <a:r>
              <a:rPr lang="zh-TW" altLang="en-US" dirty="0" smtClean="0"/>
              <a:t>次，可重考</a:t>
            </a:r>
            <a:r>
              <a:rPr lang="en-US" altLang="zh-TW" dirty="0" smtClean="0"/>
              <a:t>1</a:t>
            </a:r>
            <a:r>
              <a:rPr lang="zh-TW" altLang="en-US" dirty="0" smtClean="0"/>
              <a:t>次，若</a:t>
            </a:r>
            <a:r>
              <a:rPr lang="en-US" altLang="zh-TW" dirty="0" smtClean="0"/>
              <a:t>2</a:t>
            </a:r>
            <a:r>
              <a:rPr lang="zh-TW" altLang="en-US" dirty="0" smtClean="0"/>
              <a:t>次都沒通過就會被淘汰，</a:t>
            </a:r>
          </a:p>
          <a:p>
            <a:r>
              <a:rPr lang="zh-TW" altLang="en-US" dirty="0" smtClean="0"/>
              <a:t>通過上開</a:t>
            </a:r>
            <a:r>
              <a:rPr lang="en-US" altLang="zh-TW" dirty="0" smtClean="0"/>
              <a:t>2</a:t>
            </a:r>
            <a:r>
              <a:rPr lang="zh-TW" altLang="en-US" dirty="0" smtClean="0"/>
              <a:t>個月理論課程結束之考試後，即如同過了試用期，會與司法部簽約成為正式員工，身分如同試用檢察官，隨即進入檢察署實習階段，每位實習檢察官會搭配一位檢察官擔任指導老師。在此階段的實習檢察官可以在指導檢察官的監督下處理案件。</a:t>
            </a:r>
          </a:p>
          <a:p>
            <a:r>
              <a:rPr lang="zh-TW" altLang="en-US" dirty="0" smtClean="0"/>
              <a:t>    在受訓期間，既已成為司法部正式員工，每天需進來檢察署上班，並且負擔一些簡易的工作（例如</a:t>
            </a:r>
            <a:r>
              <a:rPr lang="en-US" altLang="zh-TW" dirty="0" smtClean="0"/>
              <a:t>:</a:t>
            </a:r>
            <a:r>
              <a:rPr lang="zh-TW" altLang="en-US" dirty="0" smtClean="0"/>
              <a:t>打字），熟悉檢察工作環境，實習期間一星期大概</a:t>
            </a:r>
            <a:r>
              <a:rPr lang="en-US" altLang="zh-TW" dirty="0" smtClean="0"/>
              <a:t>3</a:t>
            </a:r>
            <a:r>
              <a:rPr lang="zh-TW" altLang="en-US" dirty="0" smtClean="0"/>
              <a:t>天會前往</a:t>
            </a:r>
            <a:r>
              <a:rPr lang="en-US" altLang="zh-TW" dirty="0" smtClean="0"/>
              <a:t>SSR</a:t>
            </a:r>
            <a:r>
              <a:rPr lang="zh-TW" altLang="en-US" dirty="0" smtClean="0"/>
              <a:t>集中上課，另外</a:t>
            </a:r>
            <a:r>
              <a:rPr lang="en-US" altLang="zh-TW" dirty="0" smtClean="0"/>
              <a:t>2</a:t>
            </a:r>
            <a:r>
              <a:rPr lang="zh-TW" altLang="en-US" dirty="0" smtClean="0"/>
              <a:t>天在辦公室上班跟複習功課，實習每滿一年必須經歷面談決定是否再續約</a:t>
            </a:r>
            <a:r>
              <a:rPr lang="en-US" altLang="zh-TW" dirty="0" smtClean="0"/>
              <a:t>1</a:t>
            </a:r>
            <a:r>
              <a:rPr lang="zh-TW" altLang="en-US" dirty="0" smtClean="0"/>
              <a:t>年，訓練期滿進行最後評估，確認繼續任用的話，司法部會簽約任命為正式檢察官。</a:t>
            </a:r>
          </a:p>
          <a:p>
            <a:r>
              <a:rPr lang="zh-TW" altLang="en-US" dirty="0" smtClean="0"/>
              <a:t>    客製化課程的進行方式是透過個人生涯學習計畫之制定，在受訓者進來前</a:t>
            </a:r>
            <a:r>
              <a:rPr lang="en-US" altLang="zh-TW" dirty="0" smtClean="0"/>
              <a:t>3</a:t>
            </a:r>
            <a:r>
              <a:rPr lang="zh-TW" altLang="en-US" dirty="0" smtClean="0"/>
              <a:t>天會進行新生訓練，受訓者要提出個人生涯學習計畫（</a:t>
            </a:r>
            <a:r>
              <a:rPr lang="en-US" altLang="zh-TW" dirty="0" smtClean="0"/>
              <a:t>POP</a:t>
            </a:r>
            <a:r>
              <a:rPr lang="zh-TW" altLang="en-US" dirty="0" smtClean="0"/>
              <a:t>），依照自己的志願規劃個人學習計劃，例如</a:t>
            </a:r>
            <a:r>
              <a:rPr lang="en-US" altLang="zh-TW" dirty="0" smtClean="0"/>
              <a:t>ROBERT</a:t>
            </a:r>
            <a:r>
              <a:rPr lang="zh-TW" altLang="en-US" dirty="0" smtClean="0"/>
              <a:t>所規畫之個人學習計劃，前</a:t>
            </a:r>
            <a:r>
              <a:rPr lang="en-US" altLang="zh-TW" dirty="0" smtClean="0"/>
              <a:t>6</a:t>
            </a:r>
            <a:r>
              <a:rPr lang="zh-TW" altLang="en-US" dirty="0" smtClean="0"/>
              <a:t>個月是在海牙地區檢察署的肅貪組實習，之後前往警察單位學習偵查方式，最後再返回地檢實習。每個實習檢察官在</a:t>
            </a:r>
            <a:r>
              <a:rPr lang="en-US" altLang="zh-TW" dirty="0" smtClean="0"/>
              <a:t>SSR</a:t>
            </a:r>
            <a:r>
              <a:rPr lang="zh-TW" altLang="en-US" dirty="0" smtClean="0"/>
              <a:t>網頁上都有個人學習履歷，裡面包含個人的學習計畫、需要上課的內容資料都在個人帳號內就可取得。</a:t>
            </a:r>
          </a:p>
          <a:p>
            <a:endParaRPr lang="zh-TW" altLang="en-US" dirty="0" smtClean="0"/>
          </a:p>
          <a:p>
            <a:endParaRPr lang="zh-TW" altLang="en-US" dirty="0" smtClean="0"/>
          </a:p>
          <a:p>
            <a:endParaRPr lang="en-US" altLang="zh-TW" dirty="0" smtClean="0"/>
          </a:p>
        </p:txBody>
      </p:sp>
      <p:sp>
        <p:nvSpPr>
          <p:cNvPr id="4" name="投影片編號版面配置區 3"/>
          <p:cNvSpPr>
            <a:spLocks noGrp="1"/>
          </p:cNvSpPr>
          <p:nvPr>
            <p:ph type="sldNum" sz="quarter" idx="10"/>
          </p:nvPr>
        </p:nvSpPr>
        <p:spPr/>
        <p:txBody>
          <a:bodyPr/>
          <a:lstStyle/>
          <a:p>
            <a:fld id="{51292B9E-5019-493C-805D-615469A184F1}" type="slidenum">
              <a:rPr lang="zh-TW" altLang="en-US" smtClean="0"/>
              <a:t>7</a:t>
            </a:fld>
            <a:endParaRPr lang="zh-TW" altLang="en-US"/>
          </a:p>
        </p:txBody>
      </p:sp>
    </p:spTree>
    <p:extLst>
      <p:ext uri="{BB962C8B-B14F-4D97-AF65-F5344CB8AC3E}">
        <p14:creationId xmlns:p14="http://schemas.microsoft.com/office/powerpoint/2010/main" val="2316743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WODC</a:t>
            </a:r>
            <a:r>
              <a:rPr lang="zh-TW" altLang="en-US" dirty="0" smtClean="0"/>
              <a:t>是在</a:t>
            </a:r>
            <a:r>
              <a:rPr lang="en-US" altLang="zh-TW" dirty="0" smtClean="0"/>
              <a:t>1973</a:t>
            </a:r>
            <a:r>
              <a:rPr lang="zh-TW" altLang="en-US" dirty="0" smtClean="0"/>
              <a:t>年成立，至今已</a:t>
            </a:r>
            <a:r>
              <a:rPr lang="en-US" altLang="zh-TW" dirty="0" smtClean="0"/>
              <a:t>40</a:t>
            </a:r>
            <a:r>
              <a:rPr lang="zh-TW" altLang="en-US" dirty="0" smtClean="0"/>
              <a:t>多年，組織規模大約有</a:t>
            </a:r>
            <a:r>
              <a:rPr lang="en-US" altLang="zh-TW" dirty="0" smtClean="0"/>
              <a:t>90</a:t>
            </a:r>
            <a:r>
              <a:rPr lang="zh-TW" altLang="en-US" dirty="0" smtClean="0"/>
              <a:t>位員工</a:t>
            </a:r>
            <a:r>
              <a:rPr lang="en-US" altLang="zh-TW" dirty="0" smtClean="0"/>
              <a:t>WODC</a:t>
            </a:r>
            <a:r>
              <a:rPr lang="zh-TW" altLang="en-US" dirty="0" smtClean="0"/>
              <a:t>是屬荷蘭司法安全部底下組織，研究案之來源大多是法務部及國會委託研究，每年接到之研究案大約為</a:t>
            </a:r>
            <a:r>
              <a:rPr lang="en-US" altLang="zh-TW" dirty="0" smtClean="0"/>
              <a:t>150</a:t>
            </a:r>
            <a:r>
              <a:rPr lang="zh-TW" altLang="en-US" dirty="0" smtClean="0"/>
              <a:t>件，最大宗的委託來自於國會，其原因是國會是法案之制定者，荷蘭國會在修法前會委託</a:t>
            </a:r>
            <a:r>
              <a:rPr lang="en-US" altLang="zh-TW" dirty="0" smtClean="0"/>
              <a:t>WODC</a:t>
            </a:r>
            <a:r>
              <a:rPr lang="zh-TW" altLang="en-US" dirty="0" smtClean="0"/>
              <a:t>進行研究，進行修法方向之評估參考，而委託方式大多是國會透過司法部委託。</a:t>
            </a:r>
          </a:p>
          <a:p>
            <a:r>
              <a:rPr lang="zh-TW" altLang="en-US" dirty="0" smtClean="0"/>
              <a:t>  </a:t>
            </a:r>
            <a:r>
              <a:rPr lang="en-US" altLang="zh-TW" dirty="0" smtClean="0"/>
              <a:t>WODC</a:t>
            </a:r>
            <a:r>
              <a:rPr lang="zh-TW" altLang="en-US" dirty="0" smtClean="0"/>
              <a:t>研究議題主要是犯罪防治相關議題，所有研究內容及結果均公開，即使研究結論不利於政府或司法安全部之政治或政策考量，</a:t>
            </a:r>
            <a:r>
              <a:rPr lang="en-US" altLang="zh-TW" dirty="0" smtClean="0"/>
              <a:t>WODC</a:t>
            </a:r>
            <a:r>
              <a:rPr lang="zh-TW" altLang="en-US" dirty="0" smtClean="0"/>
              <a:t>本於科學研究中立之立場，堅持公開所有研究資料。</a:t>
            </a:r>
          </a:p>
          <a:p>
            <a:r>
              <a:rPr lang="zh-TW" altLang="en-US" dirty="0" smtClean="0"/>
              <a:t>    </a:t>
            </a:r>
            <a:r>
              <a:rPr lang="en-US" altLang="zh-TW" dirty="0" smtClean="0"/>
              <a:t>WODC</a:t>
            </a:r>
            <a:r>
              <a:rPr lang="zh-TW" altLang="en-US" dirty="0" smtClean="0"/>
              <a:t>是學術科學研究單位，重視的是研究的方法，管理分析數據之方法。</a:t>
            </a:r>
            <a:r>
              <a:rPr lang="en-US" altLang="zh-TW" dirty="0" smtClean="0"/>
              <a:t>WODC</a:t>
            </a:r>
            <a:r>
              <a:rPr lang="zh-TW" altLang="en-US" dirty="0" smtClean="0"/>
              <a:t>擁有很大的資料庫做為研究資料來源，例如</a:t>
            </a:r>
            <a:r>
              <a:rPr lang="en-US" altLang="zh-TW" dirty="0" smtClean="0"/>
              <a:t>WODC</a:t>
            </a:r>
            <a:r>
              <a:rPr lang="zh-TW" altLang="en-US" dirty="0" smtClean="0"/>
              <a:t>與荷蘭國家統計局有密切合作關係，另外包含警察機關及司法機關也會提供</a:t>
            </a:r>
            <a:r>
              <a:rPr lang="en-US" altLang="zh-TW" dirty="0" smtClean="0"/>
              <a:t>WODC</a:t>
            </a:r>
            <a:r>
              <a:rPr lang="zh-TW" altLang="en-US" dirty="0" smtClean="0"/>
              <a:t>統計研究所需資料，故</a:t>
            </a:r>
            <a:r>
              <a:rPr lang="en-US" altLang="zh-TW" dirty="0" smtClean="0"/>
              <a:t>WODC</a:t>
            </a:r>
            <a:r>
              <a:rPr lang="zh-TW" altLang="en-US" dirty="0" smtClean="0"/>
              <a:t>另一項重要的任務是搜集數據，並公開相關統計數據。</a:t>
            </a:r>
          </a:p>
          <a:p>
            <a:r>
              <a:rPr lang="en-US" altLang="zh-TW" dirty="0" smtClean="0"/>
              <a:t>WODC</a:t>
            </a:r>
            <a:r>
              <a:rPr lang="zh-TW" altLang="en-US" dirty="0" smtClean="0"/>
              <a:t>底下的部門包含</a:t>
            </a:r>
            <a:r>
              <a:rPr lang="en-US" altLang="zh-TW" dirty="0" smtClean="0"/>
              <a:t>:</a:t>
            </a:r>
            <a:r>
              <a:rPr lang="zh-TW" altLang="en-US" dirty="0" smtClean="0"/>
              <a:t>統計部門</a:t>
            </a:r>
            <a:r>
              <a:rPr lang="en-US" altLang="zh-TW" dirty="0" smtClean="0"/>
              <a:t>(</a:t>
            </a:r>
            <a:r>
              <a:rPr lang="zh-TW" altLang="en-US" dirty="0" smtClean="0"/>
              <a:t>負責數據蒐集、分析、公開統計數據及進行預測）、研究部門（負責自體研究案之研究）、負責與其他荷蘭學術研究機構溝通之部門（負責與</a:t>
            </a:r>
            <a:r>
              <a:rPr lang="en-US" altLang="zh-TW" dirty="0" smtClean="0"/>
              <a:t>WODC</a:t>
            </a:r>
            <a:r>
              <a:rPr lang="zh-TW" altLang="en-US" dirty="0" smtClean="0"/>
              <a:t>合作之約</a:t>
            </a:r>
            <a:r>
              <a:rPr lang="en-US" altLang="zh-TW" dirty="0" smtClean="0"/>
              <a:t>350</a:t>
            </a:r>
            <a:r>
              <a:rPr lang="zh-TW" altLang="en-US" dirty="0" smtClean="0"/>
              <a:t>個單位進行委外研究案溝通）。</a:t>
            </a:r>
          </a:p>
          <a:p>
            <a:r>
              <a:rPr lang="zh-TW" altLang="en-US" dirty="0" smtClean="0"/>
              <a:t>    </a:t>
            </a:r>
            <a:r>
              <a:rPr lang="en-US" altLang="zh-TW" dirty="0" smtClean="0"/>
              <a:t>WODC</a:t>
            </a:r>
            <a:r>
              <a:rPr lang="zh-TW" altLang="en-US" dirty="0" smtClean="0"/>
              <a:t>每年預算大約為</a:t>
            </a:r>
            <a:r>
              <a:rPr lang="en-US" altLang="zh-TW" dirty="0" smtClean="0"/>
              <a:t>1200</a:t>
            </a:r>
            <a:r>
              <a:rPr lang="zh-TW" altLang="en-US" dirty="0" smtClean="0"/>
              <a:t>萬歐元，每年會將研究方向、重點、議題、所需時間、預算及時間表公開，以公開招標的方式委外，每個委外研究案均設有監督委員會進行監督</a:t>
            </a:r>
          </a:p>
          <a:p>
            <a:r>
              <a:rPr lang="zh-TW" altLang="en-US" dirty="0" smtClean="0"/>
              <a:t>其機構內之自體研究員專業背景包含社會科學、經濟學、統計學、犯罪學及法律學等</a:t>
            </a:r>
            <a:endParaRPr lang="zh-TW" altLang="en-US" dirty="0"/>
          </a:p>
        </p:txBody>
      </p:sp>
      <p:sp>
        <p:nvSpPr>
          <p:cNvPr id="4" name="投影片編號版面配置區 3"/>
          <p:cNvSpPr>
            <a:spLocks noGrp="1"/>
          </p:cNvSpPr>
          <p:nvPr>
            <p:ph type="sldNum" sz="quarter" idx="10"/>
          </p:nvPr>
        </p:nvSpPr>
        <p:spPr/>
        <p:txBody>
          <a:bodyPr/>
          <a:lstStyle/>
          <a:p>
            <a:fld id="{51292B9E-5019-493C-805D-615469A184F1}" type="slidenum">
              <a:rPr lang="zh-TW" altLang="en-US" smtClean="0"/>
              <a:t>8</a:t>
            </a:fld>
            <a:endParaRPr lang="zh-TW" altLang="en-US"/>
          </a:p>
        </p:txBody>
      </p:sp>
    </p:spTree>
    <p:extLst>
      <p:ext uri="{BB962C8B-B14F-4D97-AF65-F5344CB8AC3E}">
        <p14:creationId xmlns:p14="http://schemas.microsoft.com/office/powerpoint/2010/main" val="2402595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布魯塞爾一級法院所在地為布魯塞爾司法宮（荷蘭文：</a:t>
            </a:r>
            <a:r>
              <a:rPr lang="en-US" altLang="zh-TW" dirty="0" err="1" smtClean="0"/>
              <a:t>Justitiepaleis</a:t>
            </a:r>
            <a:r>
              <a:rPr lang="en-US" altLang="zh-TW" dirty="0" smtClean="0"/>
              <a:t>; </a:t>
            </a:r>
            <a:r>
              <a:rPr lang="zh-TW" altLang="en-US" dirty="0" smtClean="0"/>
              <a:t>法文：</a:t>
            </a:r>
            <a:r>
              <a:rPr lang="en-US" altLang="zh-TW" dirty="0" err="1" smtClean="0"/>
              <a:t>Palais</a:t>
            </a:r>
            <a:r>
              <a:rPr lang="en-US" altLang="zh-TW" dirty="0" smtClean="0"/>
              <a:t> de Justice</a:t>
            </a:r>
            <a:r>
              <a:rPr lang="zh-TW" altLang="en-US" dirty="0" smtClean="0"/>
              <a:t>）是比利時最重要的法院建築，也是布魯塞爾的知名地標。司法宮建於</a:t>
            </a:r>
            <a:r>
              <a:rPr lang="en-US" altLang="zh-TW" dirty="0" smtClean="0"/>
              <a:t>1866</a:t>
            </a:r>
            <a:r>
              <a:rPr lang="zh-TW" altLang="en-US" dirty="0" smtClean="0"/>
              <a:t>年到</a:t>
            </a:r>
            <a:r>
              <a:rPr lang="en-US" altLang="zh-TW" dirty="0" smtClean="0"/>
              <a:t>1883</a:t>
            </a:r>
            <a:r>
              <a:rPr lang="zh-TW" altLang="en-US" dirty="0" smtClean="0"/>
              <a:t>年。建築、地皮以及裝潢的總造價約合</a:t>
            </a:r>
            <a:r>
              <a:rPr lang="en-US" altLang="zh-TW" dirty="0" smtClean="0"/>
              <a:t>4</a:t>
            </a:r>
            <a:r>
              <a:rPr lang="zh-TW" altLang="en-US" dirty="0" smtClean="0"/>
              <a:t>千</a:t>
            </a:r>
            <a:r>
              <a:rPr lang="en-US" altLang="zh-TW" dirty="0" smtClean="0"/>
              <a:t>5</a:t>
            </a:r>
            <a:r>
              <a:rPr lang="zh-TW" altLang="en-US" dirty="0" smtClean="0"/>
              <a:t>百萬比利時法郎。它是</a:t>
            </a:r>
            <a:r>
              <a:rPr lang="en-US" altLang="zh-TW" dirty="0" smtClean="0"/>
              <a:t>19</a:t>
            </a:r>
            <a:r>
              <a:rPr lang="zh-TW" altLang="en-US" dirty="0" smtClean="0"/>
              <a:t>世紀所建的最大的建築。</a:t>
            </a:r>
            <a:endParaRPr lang="zh-TW" altLang="en-US" dirty="0"/>
          </a:p>
        </p:txBody>
      </p:sp>
      <p:sp>
        <p:nvSpPr>
          <p:cNvPr id="4" name="投影片編號版面配置區 3"/>
          <p:cNvSpPr>
            <a:spLocks noGrp="1"/>
          </p:cNvSpPr>
          <p:nvPr>
            <p:ph type="sldNum" sz="quarter" idx="10"/>
          </p:nvPr>
        </p:nvSpPr>
        <p:spPr/>
        <p:txBody>
          <a:bodyPr/>
          <a:lstStyle/>
          <a:p>
            <a:fld id="{51292B9E-5019-493C-805D-615469A184F1}" type="slidenum">
              <a:rPr lang="zh-TW" altLang="en-US" smtClean="0"/>
              <a:t>9</a:t>
            </a:fld>
            <a:endParaRPr lang="zh-TW" altLang="en-US"/>
          </a:p>
        </p:txBody>
      </p:sp>
    </p:spTree>
    <p:extLst>
      <p:ext uri="{BB962C8B-B14F-4D97-AF65-F5344CB8AC3E}">
        <p14:creationId xmlns:p14="http://schemas.microsoft.com/office/powerpoint/2010/main" val="978482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A4536583-6F24-459F-9D5B-9C8A0376FB39}" type="datetimeFigureOut">
              <a:rPr lang="zh-TW" altLang="en-US" smtClean="0"/>
              <a:t>2017/12/18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95E283C-3EFF-4BF5-BFD2-762B66B17140}"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A4536583-6F24-459F-9D5B-9C8A0376FB39}" type="datetimeFigureOut">
              <a:rPr lang="zh-TW" altLang="en-US" smtClean="0"/>
              <a:t>2017/12/18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95E283C-3EFF-4BF5-BFD2-762B66B17140}"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A4536583-6F24-459F-9D5B-9C8A0376FB39}" type="datetimeFigureOut">
              <a:rPr lang="zh-TW" altLang="en-US" smtClean="0"/>
              <a:t>2017/12/18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95E283C-3EFF-4BF5-BFD2-762B66B17140}"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4536583-6F24-459F-9D5B-9C8A0376FB39}" type="datetimeFigureOut">
              <a:rPr lang="zh-TW" altLang="en-US" smtClean="0"/>
              <a:t>2017/12/18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95E283C-3EFF-4BF5-BFD2-762B66B17140}"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fld id="{A4536583-6F24-459F-9D5B-9C8A0376FB39}" type="datetimeFigureOut">
              <a:rPr lang="zh-TW" altLang="en-US" smtClean="0"/>
              <a:t>2017/12/18</a:t>
            </a:fld>
            <a:endParaRPr lang="zh-TW" altLang="en-US"/>
          </a:p>
        </p:txBody>
      </p:sp>
      <p:sp>
        <p:nvSpPr>
          <p:cNvPr id="8" name="Slide Number Placeholder 7"/>
          <p:cNvSpPr>
            <a:spLocks noGrp="1"/>
          </p:cNvSpPr>
          <p:nvPr>
            <p:ph type="sldNum" sz="quarter" idx="11"/>
          </p:nvPr>
        </p:nvSpPr>
        <p:spPr/>
        <p:txBody>
          <a:bodyPr/>
          <a:lstStyle/>
          <a:p>
            <a:fld id="{295E283C-3EFF-4BF5-BFD2-762B66B17140}" type="slidenum">
              <a:rPr lang="zh-TW" altLang="en-US" smtClean="0"/>
              <a:t>‹#›</a:t>
            </a:fld>
            <a:endParaRPr lang="zh-TW" altLang="en-US"/>
          </a:p>
        </p:txBody>
      </p:sp>
      <p:sp>
        <p:nvSpPr>
          <p:cNvPr id="9" name="Footer Placeholder 8"/>
          <p:cNvSpPr>
            <a:spLocks noGrp="1"/>
          </p:cNvSpPr>
          <p:nvPr>
            <p:ph type="ftr" sz="quarter" idx="12"/>
          </p:nvPr>
        </p:nvSpPr>
        <p:spPr/>
        <p:txBody>
          <a:bodyPr/>
          <a:lstStyle/>
          <a:p>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A4536583-6F24-459F-9D5B-9C8A0376FB39}" type="datetimeFigureOut">
              <a:rPr lang="zh-TW" altLang="en-US" smtClean="0"/>
              <a:t>2017/12/18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95E283C-3EFF-4BF5-BFD2-762B66B17140}"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zh-TW" altLang="en-US" smtClean="0"/>
              <a:t>按一下以編輯母片文字樣式</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A4536583-6F24-459F-9D5B-9C8A0376FB39}" type="datetimeFigureOut">
              <a:rPr lang="zh-TW" altLang="en-US" smtClean="0"/>
              <a:t>2017/12/18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295E283C-3EFF-4BF5-BFD2-762B66B17140}"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A4536583-6F24-459F-9D5B-9C8A0376FB39}" type="datetimeFigureOut">
              <a:rPr lang="zh-TW" altLang="en-US" smtClean="0"/>
              <a:t>2017/12/18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295E283C-3EFF-4BF5-BFD2-762B66B17140}"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536583-6F24-459F-9D5B-9C8A0376FB39}" type="datetimeFigureOut">
              <a:rPr lang="zh-TW" altLang="en-US" smtClean="0"/>
              <a:t>2017/12/18</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295E283C-3EFF-4BF5-BFD2-762B66B17140}"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4536583-6F24-459F-9D5B-9C8A0376FB39}" type="datetimeFigureOut">
              <a:rPr lang="zh-TW" altLang="en-US" smtClean="0"/>
              <a:t>2017/12/18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95E283C-3EFF-4BF5-BFD2-762B66B17140}" type="slidenum">
              <a:rPr lang="zh-TW" altLang="en-US" smtClean="0"/>
              <a:t>‹#›</a:t>
            </a:fld>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4536583-6F24-459F-9D5B-9C8A0376FB39}" type="datetimeFigureOut">
              <a:rPr lang="zh-TW" altLang="en-US" smtClean="0"/>
              <a:t>2017/12/18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95E283C-3EFF-4BF5-BFD2-762B66B17140}" type="slidenum">
              <a:rPr lang="zh-TW" altLang="en-US" smtClean="0"/>
              <a:t>‹#›</a:t>
            </a:fld>
            <a:endParaRPr lang="zh-TW" alt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zh-TW" altLang="en-US" smtClean="0"/>
              <a:t>按一下以編輯母片標題樣式</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A4536583-6F24-459F-9D5B-9C8A0376FB39}" type="datetimeFigureOut">
              <a:rPr lang="zh-TW" altLang="en-US" smtClean="0"/>
              <a:t>2017/12/18</a:t>
            </a:fld>
            <a:endParaRPr lang="zh-TW" alt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zh-TW" alt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295E283C-3EFF-4BF5-BFD2-762B66B17140}" type="slidenum">
              <a:rPr lang="zh-TW" altLang="en-US" smtClean="0"/>
              <a:t>‹#›</a:t>
            </a:fld>
            <a:endParaRPr lang="zh-TW" alt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4.png"/><Relationship Id="rId4" Type="http://schemas.openxmlformats.org/officeDocument/2006/relationships/diagramLayout" Target="../diagrams/layout10.xml"/><Relationship Id="rId9"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image" Target="../media/image4.png"/><Relationship Id="rId4" Type="http://schemas.openxmlformats.org/officeDocument/2006/relationships/diagramLayout" Target="../diagrams/layout11.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390955" y="1268760"/>
            <a:ext cx="7772400" cy="3888432"/>
          </a:xfrm>
        </p:spPr>
        <p:txBody>
          <a:bodyPr/>
          <a:lstStyle/>
          <a:p>
            <a:pPr algn="ctr"/>
            <a:r>
              <a:rPr lang="en-US" altLang="zh-TW" sz="3600" dirty="0" smtClean="0">
                <a:latin typeface="+mj-ea"/>
              </a:rPr>
              <a:t/>
            </a:r>
            <a:br>
              <a:rPr lang="en-US" altLang="zh-TW" sz="3600" dirty="0" smtClean="0">
                <a:latin typeface="+mj-ea"/>
              </a:rPr>
            </a:br>
            <a:r>
              <a:rPr lang="en-US" altLang="zh-TW" sz="3600" dirty="0" smtClean="0">
                <a:latin typeface="+mj-ea"/>
              </a:rPr>
              <a:t>106</a:t>
            </a:r>
            <a:r>
              <a:rPr lang="zh-TW" altLang="en-US" sz="3600" dirty="0" smtClean="0">
                <a:latin typeface="+mj-ea"/>
              </a:rPr>
              <a:t>年度赴法國、比利時及荷蘭考察</a:t>
            </a:r>
            <a:r>
              <a:rPr lang="en-US" altLang="zh-TW" sz="3600" dirty="0" smtClean="0">
                <a:latin typeface="+mj-ea"/>
              </a:rPr>
              <a:t/>
            </a:r>
            <a:br>
              <a:rPr lang="en-US" altLang="zh-TW" sz="3600" dirty="0" smtClean="0">
                <a:latin typeface="+mj-ea"/>
              </a:rPr>
            </a:br>
            <a:r>
              <a:rPr lang="zh-TW" altLang="en-US" sz="3600" dirty="0" smtClean="0">
                <a:latin typeface="+mj-ea"/>
              </a:rPr>
              <a:t>司法</a:t>
            </a:r>
            <a:r>
              <a:rPr lang="zh-TW" altLang="en-US" sz="3600" dirty="0">
                <a:latin typeface="+mj-ea"/>
              </a:rPr>
              <a:t>官職</a:t>
            </a:r>
            <a:r>
              <a:rPr lang="zh-TW" altLang="en-US" sz="3600" dirty="0" smtClean="0">
                <a:latin typeface="+mj-ea"/>
              </a:rPr>
              <a:t>前教育、在職教育及</a:t>
            </a:r>
            <a:r>
              <a:rPr lang="zh-TW" altLang="en-US" sz="3600" dirty="0">
                <a:latin typeface="+mj-ea"/>
              </a:rPr>
              <a:t>犯罪</a:t>
            </a:r>
            <a:r>
              <a:rPr lang="zh-TW" altLang="en-US" sz="3600" dirty="0" smtClean="0">
                <a:latin typeface="+mj-ea"/>
              </a:rPr>
              <a:t>防</a:t>
            </a:r>
            <a:r>
              <a:rPr lang="en-US" altLang="zh-TW" sz="3600" dirty="0" smtClean="0">
                <a:latin typeface="+mj-ea"/>
              </a:rPr>
              <a:t/>
            </a:r>
            <a:br>
              <a:rPr lang="en-US" altLang="zh-TW" sz="3600" dirty="0" smtClean="0">
                <a:latin typeface="+mj-ea"/>
              </a:rPr>
            </a:br>
            <a:r>
              <a:rPr lang="zh-TW" altLang="en-US" sz="3600" dirty="0" smtClean="0">
                <a:latin typeface="+mj-ea"/>
              </a:rPr>
              <a:t>治研究</a:t>
            </a:r>
            <a:r>
              <a:rPr lang="zh-TW" altLang="en-US" sz="3600" dirty="0">
                <a:latin typeface="+mj-ea"/>
              </a:rPr>
              <a:t>機構</a:t>
            </a:r>
            <a:r>
              <a:rPr lang="zh-TW" altLang="en-US" sz="3600" dirty="0" smtClean="0">
                <a:latin typeface="+mj-ea"/>
              </a:rPr>
              <a:t>出國報告</a:t>
            </a:r>
            <a:r>
              <a:rPr lang="zh-TW" altLang="en-US" sz="9600" dirty="0">
                <a:latin typeface="+mj-ea"/>
              </a:rPr>
              <a:t/>
            </a:r>
            <a:br>
              <a:rPr lang="zh-TW" altLang="en-US" sz="9600" dirty="0">
                <a:latin typeface="+mj-ea"/>
              </a:rPr>
            </a:br>
            <a:endParaRPr lang="zh-TW" altLang="en-US" sz="9600" dirty="0">
              <a:latin typeface="+mj-ea"/>
            </a:endParaRPr>
          </a:p>
        </p:txBody>
      </p:sp>
      <p:sp>
        <p:nvSpPr>
          <p:cNvPr id="3" name="副標題 2"/>
          <p:cNvSpPr>
            <a:spLocks noGrp="1"/>
          </p:cNvSpPr>
          <p:nvPr>
            <p:ph type="subTitle" idx="1"/>
          </p:nvPr>
        </p:nvSpPr>
        <p:spPr>
          <a:xfrm>
            <a:off x="865772" y="5589240"/>
            <a:ext cx="6858000" cy="914400"/>
          </a:xfrm>
        </p:spPr>
        <p:txBody>
          <a:bodyPr/>
          <a:lstStyle/>
          <a:p>
            <a:pPr algn="ctr"/>
            <a:r>
              <a:rPr lang="zh-TW" altLang="en-US" dirty="0" smtClean="0">
                <a:solidFill>
                  <a:schemeClr val="tx1"/>
                </a:solidFill>
              </a:rPr>
              <a:t>法務部司法官學院</a:t>
            </a:r>
            <a:endParaRPr lang="en-US" altLang="zh-TW" dirty="0" smtClean="0">
              <a:solidFill>
                <a:schemeClr val="tx1"/>
              </a:solidFill>
            </a:endParaRPr>
          </a:p>
          <a:p>
            <a:pPr algn="ctr"/>
            <a:r>
              <a:rPr lang="zh-TW" altLang="en-US" dirty="0" smtClean="0">
                <a:solidFill>
                  <a:schemeClr val="tx1"/>
                </a:solidFill>
              </a:rPr>
              <a:t>教務組導師 林彥均</a:t>
            </a:r>
            <a:endParaRPr lang="zh-TW" altLang="en-US"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33" y="47824"/>
            <a:ext cx="542693" cy="356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772" y="47823"/>
            <a:ext cx="513764" cy="36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47823"/>
            <a:ext cx="528396" cy="356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678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2800" b="1" dirty="0" smtClean="0">
                <a:solidFill>
                  <a:schemeClr val="tx1"/>
                </a:solidFill>
                <a:latin typeface="+mj-ea"/>
              </a:rPr>
              <a:t>布魯塞爾</a:t>
            </a:r>
            <a:r>
              <a:rPr lang="zh-TW" altLang="en-US" sz="2800" b="1" dirty="0">
                <a:solidFill>
                  <a:schemeClr val="tx1"/>
                </a:solidFill>
                <a:latin typeface="+mj-ea"/>
              </a:rPr>
              <a:t>一級法院 </a:t>
            </a:r>
            <a:r>
              <a:rPr lang="en-US" altLang="zh-TW" sz="2800" b="1" dirty="0" smtClean="0">
                <a:solidFill>
                  <a:schemeClr val="tx1"/>
                </a:solidFill>
                <a:latin typeface="+mj-ea"/>
              </a:rPr>
              <a:t/>
            </a:r>
            <a:br>
              <a:rPr lang="en-US" altLang="zh-TW" sz="2800" b="1" dirty="0" smtClean="0">
                <a:solidFill>
                  <a:schemeClr val="tx1"/>
                </a:solidFill>
                <a:latin typeface="+mj-ea"/>
              </a:rPr>
            </a:br>
            <a:r>
              <a:rPr lang="en-US" altLang="zh-TW" sz="2800" b="1" dirty="0" smtClean="0">
                <a:solidFill>
                  <a:schemeClr val="tx1"/>
                </a:solidFill>
                <a:latin typeface="+mj-ea"/>
              </a:rPr>
              <a:t>(</a:t>
            </a:r>
            <a:r>
              <a:rPr lang="en-US" altLang="zh-TW" sz="2800" b="1" dirty="0">
                <a:solidFill>
                  <a:schemeClr val="tx1"/>
                </a:solidFill>
                <a:latin typeface="+mj-ea"/>
              </a:rPr>
              <a:t>Court of First Instance)</a:t>
            </a:r>
            <a:br>
              <a:rPr lang="en-US" altLang="zh-TW" sz="2800" b="1" dirty="0">
                <a:solidFill>
                  <a:schemeClr val="tx1"/>
                </a:solidFill>
                <a:latin typeface="+mj-ea"/>
              </a:rPr>
            </a:br>
            <a:endParaRPr lang="zh-TW" altLang="en-US" sz="2800" b="1" dirty="0">
              <a:solidFill>
                <a:schemeClr val="tx1"/>
              </a:solidFill>
              <a:latin typeface="+mj-ea"/>
            </a:endParaRPr>
          </a:p>
        </p:txBody>
      </p:sp>
      <p:sp>
        <p:nvSpPr>
          <p:cNvPr id="7" name="內容版面配置區 6"/>
          <p:cNvSpPr>
            <a:spLocks noGrp="1"/>
          </p:cNvSpPr>
          <p:nvPr>
            <p:ph sz="half" idx="1"/>
          </p:nvPr>
        </p:nvSpPr>
        <p:spPr>
          <a:xfrm>
            <a:off x="436394" y="1574800"/>
            <a:ext cx="4486126" cy="4525963"/>
          </a:xfrm>
        </p:spPr>
        <p:style>
          <a:lnRef idx="1">
            <a:schemeClr val="accent6"/>
          </a:lnRef>
          <a:fillRef idx="2">
            <a:schemeClr val="accent6"/>
          </a:fillRef>
          <a:effectRef idx="1">
            <a:schemeClr val="accent6"/>
          </a:effectRef>
          <a:fontRef idx="minor">
            <a:schemeClr val="dk1"/>
          </a:fontRef>
        </p:style>
        <p:txBody>
          <a:bodyPr/>
          <a:lstStyle/>
          <a:p>
            <a:pPr marL="457200" indent="-457200">
              <a:buFont typeface="Arial" panose="020B0604020202020204" pitchFamily="34" charset="0"/>
              <a:buChar char="•"/>
            </a:pPr>
            <a:r>
              <a:rPr lang="zh-TW" altLang="en-US" dirty="0" smtClean="0"/>
              <a:t>比利時司法制度繼受自法國</a:t>
            </a:r>
            <a:endParaRPr lang="en-US" altLang="zh-TW" dirty="0" smtClean="0"/>
          </a:p>
          <a:p>
            <a:pPr marL="457200" indent="-457200">
              <a:buFont typeface="Arial" panose="020B0604020202020204" pitchFamily="34" charset="0"/>
              <a:buChar char="•"/>
            </a:pPr>
            <a:r>
              <a:rPr lang="zh-TW" altLang="en-US" dirty="0"/>
              <a:t>金字塔</a:t>
            </a:r>
            <a:r>
              <a:rPr lang="zh-TW" altLang="en-US" dirty="0" smtClean="0"/>
              <a:t>型訴訟制度</a:t>
            </a:r>
            <a:endParaRPr lang="en-US" altLang="zh-TW" dirty="0" smtClean="0"/>
          </a:p>
          <a:p>
            <a:pPr marL="457200" indent="-457200">
              <a:buFont typeface="Arial" panose="020B0604020202020204" pitchFamily="34" charset="0"/>
              <a:buChar char="•"/>
            </a:pPr>
            <a:r>
              <a:rPr lang="zh-TW" altLang="en-US" dirty="0"/>
              <a:t>檢察總長</a:t>
            </a:r>
            <a:r>
              <a:rPr lang="zh-TW" altLang="en-US" dirty="0" smtClean="0"/>
              <a:t>委員會立定檢察官在刑事政策與法律執行之原則性標準</a:t>
            </a:r>
            <a:endParaRPr lang="en-US" altLang="zh-TW" dirty="0" smtClean="0"/>
          </a:p>
          <a:p>
            <a:pPr marL="457200" indent="-457200">
              <a:buFont typeface="Arial" panose="020B0604020202020204" pitchFamily="34" charset="0"/>
              <a:buChar char="•"/>
            </a:pPr>
            <a:r>
              <a:rPr lang="zh-TW" altLang="en-US" dirty="0"/>
              <a:t>比利時司法</a:t>
            </a:r>
            <a:r>
              <a:rPr lang="zh-TW" altLang="en-US" dirty="0" smtClean="0"/>
              <a:t>獨立之落實源自於法官及檢察官之人事權</a:t>
            </a:r>
            <a:endParaRPr lang="en-US" altLang="zh-TW" dirty="0" smtClean="0"/>
          </a:p>
          <a:p>
            <a:pPr marL="457200" indent="-457200">
              <a:buFont typeface="Arial" panose="020B0604020202020204" pitchFamily="34" charset="0"/>
              <a:buChar char="•"/>
            </a:pPr>
            <a:endParaRPr lang="en-US" altLang="zh-TW" dirty="0" smtClean="0"/>
          </a:p>
          <a:p>
            <a:pPr marL="457200" indent="-457200">
              <a:buFont typeface="Arial" panose="020B0604020202020204" pitchFamily="34" charset="0"/>
              <a:buChar char="•"/>
            </a:pPr>
            <a:endParaRPr lang="zh-TW" altLang="en-US" dirty="0"/>
          </a:p>
        </p:txBody>
      </p:sp>
      <p:pic>
        <p:nvPicPr>
          <p:cNvPr id="11" name="內容版面配置區 10"/>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64088" y="3068960"/>
            <a:ext cx="3348348" cy="3020468"/>
          </a:xfrm>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24805"/>
            <a:ext cx="513764" cy="36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44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718"/>
            <a:ext cx="8147248" cy="1371600"/>
          </a:xfrm>
        </p:spPr>
        <p:txBody>
          <a:bodyPr>
            <a:normAutofit/>
          </a:bodyPr>
          <a:lstStyle/>
          <a:p>
            <a:pPr algn="ctr"/>
            <a:r>
              <a:rPr lang="zh-TW" altLang="en-US" sz="2800" b="1" dirty="0" smtClean="0">
                <a:solidFill>
                  <a:schemeClr val="tx1"/>
                </a:solidFill>
                <a:latin typeface="+mj-ea"/>
              </a:rPr>
              <a:t>布魯塞爾</a:t>
            </a:r>
            <a:r>
              <a:rPr lang="zh-TW" altLang="en-US" sz="2800" b="1" dirty="0">
                <a:solidFill>
                  <a:schemeClr val="tx1"/>
                </a:solidFill>
                <a:latin typeface="+mj-ea"/>
              </a:rPr>
              <a:t>一級法院 </a:t>
            </a:r>
            <a:r>
              <a:rPr lang="en-US" altLang="zh-TW" sz="2800" b="1" dirty="0" smtClean="0">
                <a:solidFill>
                  <a:schemeClr val="tx1"/>
                </a:solidFill>
                <a:latin typeface="+mj-ea"/>
              </a:rPr>
              <a:t/>
            </a:r>
            <a:br>
              <a:rPr lang="en-US" altLang="zh-TW" sz="2800" b="1" dirty="0" smtClean="0">
                <a:solidFill>
                  <a:schemeClr val="tx1"/>
                </a:solidFill>
                <a:latin typeface="+mj-ea"/>
              </a:rPr>
            </a:br>
            <a:r>
              <a:rPr lang="en-US" altLang="zh-TW" sz="2800" b="1" dirty="0" smtClean="0">
                <a:solidFill>
                  <a:schemeClr val="tx1"/>
                </a:solidFill>
                <a:latin typeface="+mj-ea"/>
              </a:rPr>
              <a:t>(</a:t>
            </a:r>
            <a:r>
              <a:rPr lang="en-US" altLang="zh-TW" sz="2800" b="1" dirty="0">
                <a:solidFill>
                  <a:schemeClr val="tx1"/>
                </a:solidFill>
                <a:latin typeface="+mj-ea"/>
              </a:rPr>
              <a:t>Court of First Instance)</a:t>
            </a:r>
            <a:br>
              <a:rPr lang="en-US" altLang="zh-TW" sz="2800" b="1" dirty="0">
                <a:solidFill>
                  <a:schemeClr val="tx1"/>
                </a:solidFill>
                <a:latin typeface="+mj-ea"/>
              </a:rPr>
            </a:br>
            <a:endParaRPr lang="zh-TW" altLang="en-US" sz="2800" b="1" dirty="0">
              <a:solidFill>
                <a:schemeClr val="tx1"/>
              </a:solidFill>
              <a:latin typeface="+mj-ea"/>
            </a:endParaRPr>
          </a:p>
        </p:txBody>
      </p:sp>
      <p:sp>
        <p:nvSpPr>
          <p:cNvPr id="7" name="內容版面配置區 6"/>
          <p:cNvSpPr>
            <a:spLocks noGrp="1"/>
          </p:cNvSpPr>
          <p:nvPr>
            <p:ph sz="half" idx="1"/>
          </p:nvPr>
        </p:nvSpPr>
        <p:spPr>
          <a:xfrm>
            <a:off x="436394" y="1574800"/>
            <a:ext cx="4486126" cy="4525963"/>
          </a:xfrm>
        </p:spPr>
        <p:style>
          <a:lnRef idx="1">
            <a:schemeClr val="accent6"/>
          </a:lnRef>
          <a:fillRef idx="2">
            <a:schemeClr val="accent6"/>
          </a:fillRef>
          <a:effectRef idx="1">
            <a:schemeClr val="accent6"/>
          </a:effectRef>
          <a:fontRef idx="minor">
            <a:schemeClr val="dk1"/>
          </a:fontRef>
        </p:style>
        <p:txBody>
          <a:bodyPr/>
          <a:lstStyle/>
          <a:p>
            <a:pPr marL="457200" indent="-457200">
              <a:buFont typeface="Arial" panose="020B0604020202020204" pitchFamily="34" charset="0"/>
              <a:buChar char="•"/>
            </a:pPr>
            <a:r>
              <a:rPr lang="zh-TW" altLang="en-US" sz="2400" dirty="0" smtClean="0"/>
              <a:t>比利時採陪審制</a:t>
            </a:r>
            <a:endParaRPr lang="en-US" altLang="zh-TW" sz="2400" dirty="0" smtClean="0"/>
          </a:p>
          <a:p>
            <a:pPr marL="457200" indent="-457200">
              <a:buFont typeface="Arial" panose="020B0604020202020204" pitchFamily="34" charset="0"/>
              <a:buChar char="•"/>
            </a:pPr>
            <a:r>
              <a:rPr lang="zh-TW" altLang="en-US" sz="2400" dirty="0"/>
              <a:t>重罪</a:t>
            </a:r>
            <a:r>
              <a:rPr lang="zh-TW" altLang="en-US" sz="2400" dirty="0" smtClean="0"/>
              <a:t>法庭（</a:t>
            </a:r>
            <a:r>
              <a:rPr lang="en-US" altLang="zh-TW" sz="2400" dirty="0"/>
              <a:t>12</a:t>
            </a:r>
            <a:r>
              <a:rPr lang="zh-TW" altLang="en-US" sz="2400" dirty="0"/>
              <a:t>名陪審員加上</a:t>
            </a:r>
            <a:r>
              <a:rPr lang="en-US" altLang="zh-TW" sz="2400" dirty="0"/>
              <a:t>3</a:t>
            </a:r>
            <a:r>
              <a:rPr lang="zh-TW" altLang="en-US" sz="2400" dirty="0"/>
              <a:t>名法官）及刑事法庭</a:t>
            </a:r>
            <a:r>
              <a:rPr lang="en-US" altLang="zh-TW" sz="2400" dirty="0"/>
              <a:t>(5</a:t>
            </a:r>
            <a:r>
              <a:rPr lang="zh-TW" altLang="en-US" sz="2400" dirty="0"/>
              <a:t>名陪審員加上</a:t>
            </a:r>
            <a:r>
              <a:rPr lang="en-US" altLang="zh-TW" sz="2400" dirty="0"/>
              <a:t>3</a:t>
            </a:r>
            <a:r>
              <a:rPr lang="zh-TW" altLang="en-US" sz="2400" dirty="0"/>
              <a:t>名法官</a:t>
            </a:r>
            <a:r>
              <a:rPr lang="zh-TW" altLang="en-US" sz="2400" dirty="0" smtClean="0"/>
              <a:t>）</a:t>
            </a:r>
            <a:endParaRPr lang="en-US" altLang="zh-TW" sz="2400" dirty="0" smtClean="0"/>
          </a:p>
          <a:p>
            <a:pPr marL="457200" indent="-457200">
              <a:buFont typeface="Arial" panose="020B0604020202020204" pitchFamily="34" charset="0"/>
              <a:buChar char="•"/>
            </a:pPr>
            <a:r>
              <a:rPr lang="zh-TW" altLang="en-US" sz="2400" dirty="0"/>
              <a:t>陪審員是從</a:t>
            </a:r>
            <a:r>
              <a:rPr lang="en-US" altLang="zh-TW" sz="2400" dirty="0"/>
              <a:t>30</a:t>
            </a:r>
            <a:r>
              <a:rPr lang="zh-TW" altLang="en-US" sz="2400" dirty="0"/>
              <a:t>歲至</a:t>
            </a:r>
            <a:r>
              <a:rPr lang="en-US" altLang="zh-TW" sz="2400" dirty="0"/>
              <a:t>60</a:t>
            </a:r>
            <a:r>
              <a:rPr lang="zh-TW" altLang="en-US" sz="2400" dirty="0"/>
              <a:t>歲有選舉權</a:t>
            </a:r>
            <a:r>
              <a:rPr lang="zh-TW" altLang="en-US" sz="2400" dirty="0" smtClean="0"/>
              <a:t>人中選出</a:t>
            </a:r>
            <a:endParaRPr lang="en-US" altLang="zh-TW" sz="2400" dirty="0" smtClean="0"/>
          </a:p>
          <a:p>
            <a:pPr marL="457200" indent="-457200">
              <a:buFont typeface="Arial" panose="020B0604020202020204" pitchFamily="34" charset="0"/>
              <a:buChar char="•"/>
            </a:pPr>
            <a:r>
              <a:rPr lang="zh-TW" altLang="en-US" sz="2400" dirty="0"/>
              <a:t>陪審員決定事實，法官決定刑</a:t>
            </a:r>
            <a:r>
              <a:rPr lang="zh-TW" altLang="en-US" sz="2400" dirty="0" smtClean="0"/>
              <a:t>度</a:t>
            </a:r>
            <a:endParaRPr lang="en-US" altLang="zh-TW" sz="2400" dirty="0" smtClean="0"/>
          </a:p>
          <a:p>
            <a:pPr marL="457200" indent="-457200">
              <a:buFont typeface="Arial" panose="020B0604020202020204" pitchFamily="34" charset="0"/>
              <a:buChar char="•"/>
            </a:pPr>
            <a:r>
              <a:rPr lang="zh-TW" altLang="en-US" sz="2400" dirty="0"/>
              <a:t>陪審團的有罪判決，需要對當事人提出並交付理由</a:t>
            </a:r>
            <a:endParaRPr lang="en-US" altLang="zh-TW" sz="2400" dirty="0" smtClean="0"/>
          </a:p>
          <a:p>
            <a:pPr marL="457200" indent="-457200">
              <a:buFont typeface="Arial" panose="020B0604020202020204" pitchFamily="34" charset="0"/>
              <a:buChar char="•"/>
            </a:pPr>
            <a:endParaRPr lang="en-US" altLang="zh-TW" sz="2400" dirty="0" smtClean="0"/>
          </a:p>
          <a:p>
            <a:endParaRPr lang="en-US" altLang="zh-TW" dirty="0" smtClean="0"/>
          </a:p>
          <a:p>
            <a:pPr marL="457200" indent="-457200">
              <a:buFont typeface="Arial" panose="020B0604020202020204" pitchFamily="34" charset="0"/>
              <a:buChar char="•"/>
            </a:pPr>
            <a:endParaRPr lang="en-US" altLang="zh-TW" dirty="0" smtClean="0"/>
          </a:p>
          <a:p>
            <a:pPr marL="457200" indent="-457200">
              <a:buFont typeface="Arial" panose="020B0604020202020204" pitchFamily="34" charset="0"/>
              <a:buChar char="•"/>
            </a:pPr>
            <a:endParaRPr lang="en-US" altLang="zh-TW" dirty="0" smtClean="0"/>
          </a:p>
          <a:p>
            <a:pPr marL="457200" indent="-457200">
              <a:buFont typeface="Arial" panose="020B0604020202020204" pitchFamily="34" charset="0"/>
              <a:buChar char="•"/>
            </a:pPr>
            <a:endParaRPr lang="en-US" altLang="zh-TW" dirty="0" smtClean="0"/>
          </a:p>
          <a:p>
            <a:pPr marL="457200" indent="-457200">
              <a:buFont typeface="Arial" panose="020B0604020202020204" pitchFamily="34" charset="0"/>
              <a:buChar char="•"/>
            </a:pPr>
            <a:endParaRPr lang="zh-TW" altLang="en-US" dirty="0"/>
          </a:p>
          <a:p>
            <a:pPr marL="457200" indent="-457200">
              <a:buFont typeface="Arial" panose="020B0604020202020204" pitchFamily="34" charset="0"/>
              <a:buChar char="•"/>
            </a:pPr>
            <a:endParaRPr lang="zh-TW" alt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4805"/>
            <a:ext cx="513764" cy="36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內容版面配置區 4"/>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076056" y="3212976"/>
            <a:ext cx="3746106" cy="2808312"/>
          </a:xfrm>
          <a:prstGeom prst="rect">
            <a:avLst/>
          </a:prstGeom>
          <a:ln>
            <a:noFill/>
          </a:ln>
          <a:effectLst>
            <a:softEdge rad="112500"/>
          </a:effectLst>
        </p:spPr>
      </p:pic>
    </p:spTree>
    <p:extLst>
      <p:ext uri="{BB962C8B-B14F-4D97-AF65-F5344CB8AC3E}">
        <p14:creationId xmlns:p14="http://schemas.microsoft.com/office/powerpoint/2010/main" val="282656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9632" y="0"/>
            <a:ext cx="7643192" cy="1371600"/>
          </a:xfrm>
        </p:spPr>
        <p:txBody>
          <a:bodyPr/>
          <a:lstStyle/>
          <a:p>
            <a:r>
              <a:rPr lang="zh-TW" altLang="en-US" dirty="0" smtClean="0"/>
              <a:t>考察紀要</a:t>
            </a:r>
            <a:r>
              <a:rPr lang="en-US" altLang="zh-TW" dirty="0" smtClean="0"/>
              <a:t>-</a:t>
            </a:r>
            <a:r>
              <a:rPr lang="zh-TW" altLang="en-US" dirty="0" smtClean="0"/>
              <a:t>比利時</a:t>
            </a:r>
            <a:r>
              <a:rPr lang="en-US" altLang="zh-TW" dirty="0" smtClean="0"/>
              <a:t>BEVEREN</a:t>
            </a:r>
            <a:r>
              <a:rPr lang="zh-TW" altLang="en-US" dirty="0" smtClean="0"/>
              <a:t>監獄</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463475553"/>
              </p:ext>
            </p:extLst>
          </p:nvPr>
        </p:nvGraphicFramePr>
        <p:xfrm>
          <a:off x="457200" y="1752600"/>
          <a:ext cx="8363272" cy="4988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124805"/>
            <a:ext cx="513764" cy="36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字方塊 5"/>
          <p:cNvSpPr txBox="1"/>
          <p:nvPr/>
        </p:nvSpPr>
        <p:spPr>
          <a:xfrm>
            <a:off x="693276" y="2060848"/>
            <a:ext cx="2078524" cy="954107"/>
          </a:xfrm>
          <a:prstGeom prst="rect">
            <a:avLst/>
          </a:prstGeom>
          <a:noFill/>
        </p:spPr>
        <p:txBody>
          <a:bodyPr wrap="square" rtlCol="0">
            <a:spAutoFit/>
          </a:bodyPr>
          <a:lstStyle/>
          <a:p>
            <a:pPr algn="ctr"/>
            <a:r>
              <a:rPr lang="zh-TW" altLang="en-US" sz="2800" dirty="0" smtClean="0"/>
              <a:t>比利時</a:t>
            </a:r>
            <a:endParaRPr lang="en-US" altLang="zh-TW" sz="2800" dirty="0" smtClean="0"/>
          </a:p>
          <a:p>
            <a:pPr algn="ctr"/>
            <a:r>
              <a:rPr lang="zh-TW" altLang="en-US" sz="2800" dirty="0" smtClean="0"/>
              <a:t>獄政介紹</a:t>
            </a:r>
            <a:endParaRPr lang="zh-TW" altLang="en-US" sz="2800" dirty="0"/>
          </a:p>
        </p:txBody>
      </p:sp>
    </p:spTree>
    <p:extLst>
      <p:ext uri="{BB962C8B-B14F-4D97-AF65-F5344CB8AC3E}">
        <p14:creationId xmlns:p14="http://schemas.microsoft.com/office/powerpoint/2010/main" val="827743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版面配置區 4"/>
          <p:cNvPicPr>
            <a:picLocks noGrp="1" noChangeAspect="1"/>
          </p:cNvPicPr>
          <p:nvPr>
            <p:ph type="pic" idx="1"/>
          </p:nvPr>
        </p:nvPicPr>
        <p:blipFill>
          <a:blip r:embed="rId3">
            <a:extLst>
              <a:ext uri="{28A0092B-C50C-407E-A947-70E740481C1C}">
                <a14:useLocalDpi xmlns:a14="http://schemas.microsoft.com/office/drawing/2010/main" val="0"/>
              </a:ext>
            </a:extLst>
          </a:blip>
          <a:srcRect t="9553" b="9553"/>
          <a:stretch>
            <a:fillRect/>
          </a:stretch>
        </p:blipFill>
        <p:spPr/>
      </p:pic>
      <p:sp>
        <p:nvSpPr>
          <p:cNvPr id="3" name="文字版面配置區 2"/>
          <p:cNvSpPr>
            <a:spLocks noGrp="1"/>
          </p:cNvSpPr>
          <p:nvPr>
            <p:ph type="body" sz="half" idx="2"/>
          </p:nvPr>
        </p:nvSpPr>
        <p:spPr>
          <a:xfrm>
            <a:off x="457200" y="5715000"/>
            <a:ext cx="8153400" cy="666328"/>
          </a:xfrm>
        </p:spPr>
        <p:txBody>
          <a:bodyPr>
            <a:normAutofit/>
          </a:bodyPr>
          <a:lstStyle/>
          <a:p>
            <a:pPr algn="ctr"/>
            <a:r>
              <a:rPr lang="en-US" altLang="zh-TW" sz="2000" dirty="0" smtClean="0"/>
              <a:t>2014</a:t>
            </a:r>
            <a:r>
              <a:rPr lang="zh-TW" altLang="en-US" sz="2000" dirty="0" smtClean="0"/>
              <a:t>年啟用，</a:t>
            </a:r>
            <a:r>
              <a:rPr lang="en-US" altLang="zh-TW" sz="2000" dirty="0" smtClean="0"/>
              <a:t>312</a:t>
            </a:r>
            <a:r>
              <a:rPr lang="zh-TW" altLang="en-US" sz="2000" dirty="0" smtClean="0"/>
              <a:t>人之收容量，是一座公私合營的監獄</a:t>
            </a:r>
            <a:endParaRPr lang="zh-TW" altLang="en-US" sz="2000" dirty="0"/>
          </a:p>
        </p:txBody>
      </p:sp>
      <p:sp>
        <p:nvSpPr>
          <p:cNvPr id="4" name="標題 3"/>
          <p:cNvSpPr>
            <a:spLocks noGrp="1"/>
          </p:cNvSpPr>
          <p:nvPr>
            <p:ph type="title"/>
          </p:nvPr>
        </p:nvSpPr>
        <p:spPr/>
        <p:txBody>
          <a:bodyPr>
            <a:normAutofit/>
          </a:bodyPr>
          <a:lstStyle/>
          <a:p>
            <a:pPr algn="ctr"/>
            <a:r>
              <a:rPr lang="en-US" altLang="zh-TW" dirty="0" err="1"/>
              <a:t>Beveren</a:t>
            </a:r>
            <a:r>
              <a:rPr lang="zh-TW" altLang="en-US" dirty="0"/>
              <a:t>監獄</a:t>
            </a:r>
          </a:p>
        </p:txBody>
      </p:sp>
    </p:spTree>
    <p:extLst>
      <p:ext uri="{BB962C8B-B14F-4D97-AF65-F5344CB8AC3E}">
        <p14:creationId xmlns:p14="http://schemas.microsoft.com/office/powerpoint/2010/main" val="2541844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sz="half" idx="2"/>
          </p:nvPr>
        </p:nvSpPr>
        <p:spPr/>
        <p:txBody>
          <a:bodyPr/>
          <a:lstStyle/>
          <a:p>
            <a:r>
              <a:rPr lang="zh-TW" altLang="en-US" dirty="0" smtClean="0"/>
              <a:t>單人舍房並配置監獄雲</a:t>
            </a:r>
            <a:r>
              <a:rPr lang="en-US" altLang="zh-TW" dirty="0" smtClean="0"/>
              <a:t>(</a:t>
            </a:r>
            <a:r>
              <a:rPr lang="zh-TW" altLang="en-US" dirty="0" smtClean="0"/>
              <a:t> </a:t>
            </a:r>
            <a:r>
              <a:rPr lang="en-US" altLang="zh-TW" dirty="0" err="1" smtClean="0"/>
              <a:t>PrisonCloud</a:t>
            </a:r>
            <a:r>
              <a:rPr lang="en-US" altLang="zh-TW" dirty="0" smtClean="0"/>
              <a:t>)</a:t>
            </a:r>
            <a:r>
              <a:rPr lang="zh-TW" altLang="en-US" dirty="0" smtClean="0"/>
              <a:t>生活、娛樂系統</a:t>
            </a:r>
            <a:endParaRPr lang="zh-TW" altLang="en-US" dirty="0"/>
          </a:p>
        </p:txBody>
      </p:sp>
      <p:sp>
        <p:nvSpPr>
          <p:cNvPr id="4" name="標題 3"/>
          <p:cNvSpPr>
            <a:spLocks noGrp="1"/>
          </p:cNvSpPr>
          <p:nvPr>
            <p:ph type="title"/>
          </p:nvPr>
        </p:nvSpPr>
        <p:spPr/>
        <p:txBody>
          <a:bodyPr/>
          <a:lstStyle/>
          <a:p>
            <a:r>
              <a:rPr lang="en-US" altLang="zh-TW" dirty="0" smtClean="0"/>
              <a:t>BEVEREN</a:t>
            </a:r>
            <a:r>
              <a:rPr lang="zh-TW" altLang="en-US" dirty="0" smtClean="0"/>
              <a:t>監獄</a:t>
            </a:r>
            <a:r>
              <a:rPr lang="en-US" altLang="zh-TW" dirty="0" smtClean="0"/>
              <a:t>-</a:t>
            </a:r>
            <a:r>
              <a:rPr lang="zh-TW" altLang="en-US" dirty="0" smtClean="0"/>
              <a:t>舍房區域</a:t>
            </a:r>
            <a:endParaRPr lang="zh-TW" altLang="en-US" dirty="0"/>
          </a:p>
        </p:txBody>
      </p:sp>
      <p:pic>
        <p:nvPicPr>
          <p:cNvPr id="5" name="圖片版面配置區 4"/>
          <p:cNvPicPr>
            <a:picLocks noGrp="1"/>
          </p:cNvPicPr>
          <p:nvPr>
            <p:ph type="pic" idx="1"/>
          </p:nvPr>
        </p:nvPicPr>
        <p:blipFill>
          <a:blip r:embed="rId3">
            <a:extLst>
              <a:ext uri="{28A0092B-C50C-407E-A947-70E740481C1C}">
                <a14:useLocalDpi xmlns:a14="http://schemas.microsoft.com/office/drawing/2010/main" val="0"/>
              </a:ext>
            </a:extLst>
          </a:blip>
          <a:srcRect t="14056" b="14056"/>
          <a:stretch>
            <a:fillRect/>
          </a:stretch>
        </p:blipFill>
        <p:spPr>
          <a:prstGeom prst="rect">
            <a:avLst/>
          </a:prstGeom>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4912871"/>
            <a:ext cx="3168352" cy="1783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62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版面配置區 4"/>
          <p:cNvPicPr>
            <a:picLocks noGrp="1" noChangeAspect="1"/>
          </p:cNvPicPr>
          <p:nvPr>
            <p:ph type="pic" idx="1"/>
          </p:nvPr>
        </p:nvPicPr>
        <p:blipFill>
          <a:blip r:embed="rId3">
            <a:extLst>
              <a:ext uri="{28A0092B-C50C-407E-A947-70E740481C1C}">
                <a14:useLocalDpi xmlns:a14="http://schemas.microsoft.com/office/drawing/2010/main" val="0"/>
              </a:ext>
            </a:extLst>
          </a:blip>
          <a:srcRect t="9553" b="9553"/>
          <a:stretch>
            <a:fillRect/>
          </a:stretch>
        </p:blipFill>
        <p:spPr/>
      </p:pic>
      <p:sp>
        <p:nvSpPr>
          <p:cNvPr id="3" name="文字版面配置區 2"/>
          <p:cNvSpPr>
            <a:spLocks noGrp="1"/>
          </p:cNvSpPr>
          <p:nvPr>
            <p:ph type="body" sz="half" idx="2"/>
          </p:nvPr>
        </p:nvSpPr>
        <p:spPr/>
        <p:txBody>
          <a:bodyPr/>
          <a:lstStyle/>
          <a:p>
            <a:r>
              <a:rPr lang="zh-TW" altLang="en-US" dirty="0" smtClean="0"/>
              <a:t>戶外運動場、室內運動設施等公共空間</a:t>
            </a:r>
            <a:endParaRPr lang="zh-TW" altLang="en-US" dirty="0"/>
          </a:p>
        </p:txBody>
      </p:sp>
      <p:sp>
        <p:nvSpPr>
          <p:cNvPr id="4" name="標題 3"/>
          <p:cNvSpPr>
            <a:spLocks noGrp="1"/>
          </p:cNvSpPr>
          <p:nvPr>
            <p:ph type="title"/>
          </p:nvPr>
        </p:nvSpPr>
        <p:spPr/>
        <p:txBody>
          <a:bodyPr/>
          <a:lstStyle/>
          <a:p>
            <a:r>
              <a:rPr lang="en-US" altLang="zh-TW" dirty="0"/>
              <a:t>BEVEREN</a:t>
            </a:r>
            <a:r>
              <a:rPr lang="zh-TW" altLang="en-US" dirty="0"/>
              <a:t>監獄</a:t>
            </a:r>
            <a:r>
              <a:rPr lang="en-US" altLang="zh-TW" dirty="0" smtClean="0"/>
              <a:t>-</a:t>
            </a:r>
            <a:r>
              <a:rPr lang="zh-TW" altLang="en-US" dirty="0" smtClean="0"/>
              <a:t>公共空間</a:t>
            </a:r>
            <a:endParaRPr lang="zh-TW" altLang="en-US" dirty="0"/>
          </a:p>
        </p:txBody>
      </p:sp>
      <p:pic>
        <p:nvPicPr>
          <p:cNvPr id="8194" name="Picture 2" descr="D:\年度出國計畫\2017荷比法\照片\比利時\id669282-photos-960x700-n-761-148586697913983248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4844926"/>
            <a:ext cx="3024336" cy="201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25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heel(1)">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436394" y="-42620"/>
            <a:ext cx="7643192" cy="1371600"/>
          </a:xfrm>
        </p:spPr>
        <p:txBody>
          <a:bodyPr>
            <a:normAutofit/>
          </a:bodyPr>
          <a:lstStyle/>
          <a:p>
            <a:r>
              <a:rPr lang="zh-TW" altLang="en-US" dirty="0" smtClean="0">
                <a:solidFill>
                  <a:schemeClr val="tx1"/>
                </a:solidFill>
              </a:rPr>
              <a:t>考察紀要</a:t>
            </a:r>
            <a:r>
              <a:rPr lang="en-US" altLang="zh-TW" dirty="0" smtClean="0">
                <a:solidFill>
                  <a:schemeClr val="tx1"/>
                </a:solidFill>
              </a:rPr>
              <a:t>-</a:t>
            </a:r>
            <a:r>
              <a:rPr lang="zh-TW" altLang="en-US" dirty="0" smtClean="0">
                <a:solidFill>
                  <a:schemeClr val="tx1"/>
                </a:solidFill>
              </a:rPr>
              <a:t>歐洲</a:t>
            </a:r>
            <a:r>
              <a:rPr lang="zh-TW" altLang="en-US" dirty="0">
                <a:solidFill>
                  <a:schemeClr val="tx1"/>
                </a:solidFill>
              </a:rPr>
              <a:t>司法培訓網絡</a:t>
            </a:r>
            <a:r>
              <a:rPr lang="en-US" altLang="zh-TW" dirty="0" smtClean="0">
                <a:solidFill>
                  <a:schemeClr val="tx1"/>
                </a:solidFill>
              </a:rPr>
              <a:t>(EJTN</a:t>
            </a:r>
            <a:r>
              <a:rPr lang="en-US" altLang="zh-TW" dirty="0">
                <a:solidFill>
                  <a:schemeClr val="tx1"/>
                </a:solidFill>
              </a:rPr>
              <a:t>)</a:t>
            </a:r>
            <a:endParaRPr lang="zh-TW" altLang="en-US" dirty="0">
              <a:solidFill>
                <a:schemeClr val="tx1"/>
              </a:solidFill>
            </a:endParaRPr>
          </a:p>
        </p:txBody>
      </p:sp>
      <p:sp>
        <p:nvSpPr>
          <p:cNvPr id="6" name="內容版面配置區 5"/>
          <p:cNvSpPr>
            <a:spLocks noGrp="1"/>
          </p:cNvSpPr>
          <p:nvPr>
            <p:ph idx="1"/>
          </p:nvPr>
        </p:nvSpPr>
        <p:spPr>
          <a:xfrm>
            <a:off x="457200" y="1752600"/>
            <a:ext cx="8075240" cy="4772744"/>
          </a:xfrm>
        </p:spPr>
        <p:style>
          <a:lnRef idx="1">
            <a:schemeClr val="accent3"/>
          </a:lnRef>
          <a:fillRef idx="2">
            <a:schemeClr val="accent3"/>
          </a:fillRef>
          <a:effectRef idx="1">
            <a:schemeClr val="accent3"/>
          </a:effectRef>
          <a:fontRef idx="minor">
            <a:schemeClr val="dk1"/>
          </a:fontRef>
        </p:style>
        <p:txBody>
          <a:bodyPr/>
          <a:lstStyle/>
          <a:p>
            <a:pPr marL="342900" indent="-342900">
              <a:buFont typeface="Arial" panose="020B0604020202020204" pitchFamily="34" charset="0"/>
              <a:buChar char="•"/>
            </a:pPr>
            <a:r>
              <a:rPr lang="en-US" altLang="zh-TW" sz="2800" dirty="0" smtClean="0"/>
              <a:t>EJTN</a:t>
            </a:r>
            <a:r>
              <a:rPr lang="zh-TW" altLang="en-US" sz="2800" dirty="0" smtClean="0"/>
              <a:t>成立</a:t>
            </a:r>
            <a:r>
              <a:rPr lang="zh-TW" altLang="en-US" sz="2800" dirty="0"/>
              <a:t>於</a:t>
            </a:r>
            <a:r>
              <a:rPr lang="en-US" altLang="zh-TW" sz="2800" dirty="0"/>
              <a:t>2000</a:t>
            </a:r>
            <a:r>
              <a:rPr lang="zh-TW" altLang="en-US" sz="2800" dirty="0"/>
              <a:t>年，</a:t>
            </a:r>
            <a:r>
              <a:rPr lang="zh-TW" altLang="en-US" sz="2800" dirty="0" smtClean="0"/>
              <a:t>是非營利機構，屬於歐盟司法委員會，預算來源為歐盟。</a:t>
            </a:r>
            <a:endParaRPr lang="en-US" altLang="zh-TW" sz="2800" dirty="0" smtClean="0"/>
          </a:p>
          <a:p>
            <a:pPr marL="342900" indent="-342900">
              <a:buFont typeface="Arial" panose="020B0604020202020204" pitchFamily="34" charset="0"/>
              <a:buChar char="•"/>
            </a:pPr>
            <a:r>
              <a:rPr lang="zh-TW" altLang="en-US" sz="2800" dirty="0" smtClean="0"/>
              <a:t>目前有</a:t>
            </a:r>
            <a:r>
              <a:rPr lang="en-US" altLang="zh-TW" sz="2800" dirty="0" smtClean="0"/>
              <a:t>28 </a:t>
            </a:r>
            <a:r>
              <a:rPr lang="zh-TW" altLang="en-US" sz="2800" dirty="0"/>
              <a:t>個會員國 ，</a:t>
            </a:r>
            <a:r>
              <a:rPr lang="en-US" altLang="zh-TW" sz="2800" dirty="0"/>
              <a:t>37</a:t>
            </a:r>
            <a:r>
              <a:rPr lang="zh-TW" altLang="en-US" sz="2800" dirty="0"/>
              <a:t>個司法訓練單位。</a:t>
            </a:r>
            <a:endParaRPr lang="en-US" altLang="zh-TW" sz="2800" dirty="0" smtClean="0"/>
          </a:p>
          <a:p>
            <a:pPr marL="342900" indent="-342900">
              <a:buFont typeface="Arial" panose="020B0604020202020204" pitchFamily="34" charset="0"/>
              <a:buChar char="•"/>
            </a:pPr>
            <a:r>
              <a:rPr lang="zh-TW" altLang="en-US" sz="2800" dirty="0"/>
              <a:t>主要</a:t>
            </a:r>
            <a:r>
              <a:rPr lang="zh-TW" altLang="en-US" sz="2800" dirty="0" smtClean="0"/>
              <a:t>任務</a:t>
            </a:r>
            <a:r>
              <a:rPr lang="en-US" altLang="zh-TW" sz="2800" dirty="0" smtClean="0"/>
              <a:t>:(</a:t>
            </a:r>
            <a:r>
              <a:rPr lang="zh-TW" altLang="en-US" sz="2800" dirty="0" smtClean="0"/>
              <a:t>歐洲</a:t>
            </a:r>
            <a:r>
              <a:rPr lang="zh-TW" altLang="en-US" sz="2800" dirty="0"/>
              <a:t>司法培訓機構交流知識的主要平台和推動</a:t>
            </a:r>
            <a:r>
              <a:rPr lang="zh-TW" altLang="en-US" sz="2800" dirty="0" smtClean="0"/>
              <a:t>者</a:t>
            </a:r>
            <a:r>
              <a:rPr lang="en-US" altLang="zh-TW" sz="2800" dirty="0" smtClean="0"/>
              <a:t>)</a:t>
            </a:r>
          </a:p>
          <a:p>
            <a:pPr marL="457200" indent="-457200">
              <a:buFont typeface="+mj-lt"/>
              <a:buAutoNum type="arabicPeriod"/>
            </a:pPr>
            <a:r>
              <a:rPr lang="zh-TW" altLang="en-US" sz="2800" dirty="0" smtClean="0"/>
              <a:t>制定</a:t>
            </a:r>
            <a:r>
              <a:rPr lang="zh-TW" altLang="en-US" sz="2800" dirty="0"/>
              <a:t>歐盟</a:t>
            </a:r>
            <a:r>
              <a:rPr lang="zh-TW" altLang="en-US" sz="2800" dirty="0" smtClean="0"/>
              <a:t>國家培訓</a:t>
            </a:r>
            <a:r>
              <a:rPr lang="zh-TW" altLang="en-US" sz="2800" dirty="0"/>
              <a:t>標準和</a:t>
            </a:r>
            <a:r>
              <a:rPr lang="zh-TW" altLang="en-US" sz="2800" dirty="0" smtClean="0"/>
              <a:t>課程</a:t>
            </a:r>
            <a:endParaRPr lang="en-US" altLang="zh-TW" sz="2800" dirty="0" smtClean="0"/>
          </a:p>
          <a:p>
            <a:pPr marL="457200" indent="-457200">
              <a:buFont typeface="+mj-lt"/>
              <a:buAutoNum type="arabicPeriod"/>
            </a:pPr>
            <a:r>
              <a:rPr lang="zh-TW" altLang="en-US" sz="2800" dirty="0" smtClean="0"/>
              <a:t>協調</a:t>
            </a:r>
            <a:r>
              <a:rPr lang="zh-TW" altLang="en-US" sz="2800" dirty="0"/>
              <a:t>司法培訓交流和</a:t>
            </a:r>
            <a:r>
              <a:rPr lang="zh-TW" altLang="en-US" sz="2800" dirty="0" smtClean="0"/>
              <a:t>方案</a:t>
            </a:r>
            <a:endParaRPr lang="en-US" altLang="zh-TW" sz="2800" dirty="0" smtClean="0"/>
          </a:p>
          <a:p>
            <a:pPr marL="457200" indent="-457200">
              <a:buFont typeface="+mj-lt"/>
              <a:buAutoNum type="arabicPeriod"/>
            </a:pPr>
            <a:r>
              <a:rPr lang="zh-TW" altLang="en-US" sz="2800" dirty="0" smtClean="0"/>
              <a:t>促進</a:t>
            </a:r>
            <a:r>
              <a:rPr lang="zh-TW" altLang="en-US" sz="2800" dirty="0"/>
              <a:t>歐盟司法培訓機構之間的合作。</a:t>
            </a:r>
          </a:p>
          <a:p>
            <a:pPr marL="342900" indent="-342900">
              <a:buFont typeface="Arial" panose="020B0604020202020204" pitchFamily="34" charset="0"/>
              <a:buChar char="•"/>
            </a:pPr>
            <a:endParaRPr lang="zh-TW" altLang="en-US" dirty="0"/>
          </a:p>
          <a:p>
            <a:pPr marL="342900" indent="-342900">
              <a:buFont typeface="Arial" panose="020B0604020202020204" pitchFamily="34" charset="0"/>
              <a:buChar char="•"/>
            </a:pPr>
            <a:endParaRPr lang="en-US" altLang="zh-TW" dirty="0" smtClean="0"/>
          </a:p>
          <a:p>
            <a:pPr marL="342900" indent="-342900">
              <a:buFont typeface="Arial" panose="020B0604020202020204" pitchFamily="34" charset="0"/>
              <a:buChar char="•"/>
            </a:pPr>
            <a:endParaRPr lang="en-US" altLang="zh-TW" dirty="0" smtClean="0"/>
          </a:p>
          <a:p>
            <a:pPr marL="342900" indent="-342900">
              <a:buFont typeface="Arial" panose="020B0604020202020204" pitchFamily="34" charset="0"/>
              <a:buChar char="•"/>
            </a:pPr>
            <a:endParaRPr lang="en-US" altLang="zh-TW" dirty="0" smtClean="0"/>
          </a:p>
          <a:p>
            <a:pPr marL="342900" indent="-342900">
              <a:buFont typeface="Arial" panose="020B0604020202020204" pitchFamily="34" charset="0"/>
              <a:buChar char="•"/>
            </a:pPr>
            <a:endParaRPr lang="zh-TW" altLang="en-US"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4805"/>
            <a:ext cx="513764" cy="36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916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23174"/>
            <a:ext cx="8496944" cy="1371600"/>
          </a:xfrm>
        </p:spPr>
        <p:txBody>
          <a:bodyPr/>
          <a:lstStyle/>
          <a:p>
            <a:pPr algn="ctr"/>
            <a:r>
              <a:rPr lang="en-US" altLang="zh-TW" dirty="0" smtClean="0"/>
              <a:t>EJTN-</a:t>
            </a:r>
            <a:r>
              <a:rPr lang="zh-TW" altLang="en-US" dirty="0" smtClean="0"/>
              <a:t>在職訓練部分</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627331269"/>
              </p:ext>
            </p:extLst>
          </p:nvPr>
        </p:nvGraphicFramePr>
        <p:xfrm>
          <a:off x="31212" y="1556792"/>
          <a:ext cx="8717251"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124805"/>
            <a:ext cx="513764" cy="36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4988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718"/>
            <a:ext cx="8219256" cy="683994"/>
          </a:xfrm>
        </p:spPr>
        <p:txBody>
          <a:bodyPr/>
          <a:lstStyle/>
          <a:p>
            <a:pPr algn="ctr"/>
            <a:r>
              <a:rPr lang="en-US" altLang="zh-TW" dirty="0" smtClean="0"/>
              <a:t>EJTN</a:t>
            </a:r>
            <a:r>
              <a:rPr lang="zh-TW" altLang="en-US" dirty="0" smtClean="0"/>
              <a:t>組織圖</a:t>
            </a:r>
            <a:endParaRPr lang="zh-TW" altLang="en-US" dirty="0"/>
          </a:p>
        </p:txBody>
      </p:sp>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590" y="908721"/>
            <a:ext cx="8949898" cy="59492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063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718"/>
            <a:ext cx="8435280" cy="683994"/>
          </a:xfrm>
        </p:spPr>
        <p:txBody>
          <a:bodyPr/>
          <a:lstStyle/>
          <a:p>
            <a:pPr algn="ctr"/>
            <a:r>
              <a:rPr lang="en-US" altLang="zh-TW" dirty="0" smtClean="0"/>
              <a:t>EJTN-</a:t>
            </a:r>
            <a:r>
              <a:rPr lang="zh-TW" altLang="en-US" dirty="0" smtClean="0"/>
              <a:t>職前訓練</a:t>
            </a:r>
            <a:r>
              <a:rPr lang="zh-TW" altLang="en-US" dirty="0"/>
              <a:t>部分</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93864533"/>
              </p:ext>
            </p:extLst>
          </p:nvPr>
        </p:nvGraphicFramePr>
        <p:xfrm>
          <a:off x="0" y="1124744"/>
          <a:ext cx="8964488"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124805"/>
            <a:ext cx="513764" cy="36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066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718"/>
            <a:ext cx="7643192" cy="1371600"/>
          </a:xfrm>
        </p:spPr>
        <p:txBody>
          <a:bodyPr>
            <a:normAutofit/>
          </a:bodyPr>
          <a:lstStyle/>
          <a:p>
            <a:pPr algn="ctr"/>
            <a:r>
              <a:rPr lang="en-US" altLang="zh-TW" sz="3600" dirty="0" smtClean="0">
                <a:latin typeface="+mj-ea"/>
              </a:rPr>
              <a:t/>
            </a:r>
            <a:br>
              <a:rPr lang="en-US" altLang="zh-TW" sz="3600" dirty="0" smtClean="0">
                <a:latin typeface="+mj-ea"/>
              </a:rPr>
            </a:br>
            <a:r>
              <a:rPr lang="zh-TW" altLang="en-US" sz="4000" dirty="0" smtClean="0">
                <a:latin typeface="+mj-ea"/>
              </a:rPr>
              <a:t>報告大綱</a:t>
            </a:r>
            <a:endParaRPr lang="zh-TW" altLang="en-US" sz="11500" dirty="0">
              <a:latin typeface="+mj-ea"/>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537829883"/>
              </p:ext>
            </p:extLst>
          </p:nvPr>
        </p:nvGraphicFramePr>
        <p:xfrm>
          <a:off x="457200" y="1752600"/>
          <a:ext cx="76200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033" y="47824"/>
            <a:ext cx="542693" cy="356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5772" y="47823"/>
            <a:ext cx="513764" cy="36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7664" y="47823"/>
            <a:ext cx="528396" cy="356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444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文字版面配置區 3"/>
          <p:cNvSpPr>
            <a:spLocks noGrp="1"/>
          </p:cNvSpPr>
          <p:nvPr>
            <p:ph type="body" sz="half" idx="2"/>
          </p:nvPr>
        </p:nvSpPr>
        <p:spPr>
          <a:xfrm>
            <a:off x="251520" y="6021288"/>
            <a:ext cx="8568952" cy="720080"/>
          </a:xfrm>
        </p:spPr>
        <p:txBody>
          <a:bodyPr>
            <a:normAutofit/>
          </a:bodyPr>
          <a:lstStyle/>
          <a:p>
            <a:pPr algn="ctr"/>
            <a:r>
              <a:rPr lang="en-US" altLang="zh-TW" sz="2800" dirty="0" smtClean="0"/>
              <a:t>EJTN</a:t>
            </a:r>
            <a:r>
              <a:rPr lang="zh-TW" altLang="en-US" sz="2800" dirty="0" smtClean="0"/>
              <a:t>官網關於訪團到訪之報導</a:t>
            </a:r>
            <a:endParaRPr lang="zh-TW" altLang="en-US" sz="2800" dirty="0"/>
          </a:p>
        </p:txBody>
      </p:sp>
      <p:pic>
        <p:nvPicPr>
          <p:cNvPr id="7" name="圖片版面配置區 6"/>
          <p:cNvPicPr>
            <a:picLocks noGrp="1" noChangeAspect="1"/>
          </p:cNvPicPr>
          <p:nvPr>
            <p:ph type="pic" idx="1"/>
          </p:nvPr>
        </p:nvPicPr>
        <p:blipFill>
          <a:blip r:embed="rId3">
            <a:extLst>
              <a:ext uri="{28A0092B-C50C-407E-A947-70E740481C1C}">
                <a14:useLocalDpi xmlns:a14="http://schemas.microsoft.com/office/drawing/2010/main" val="0"/>
              </a:ext>
            </a:extLst>
          </a:blip>
          <a:srcRect l="7183" r="7183"/>
          <a:stretch>
            <a:fillRect/>
          </a:stretch>
        </p:blipFill>
        <p:spPr>
          <a:xfrm>
            <a:off x="0" y="0"/>
            <a:ext cx="9001125" cy="5805264"/>
          </a:xfrm>
        </p:spPr>
      </p:pic>
    </p:spTree>
    <p:extLst>
      <p:ext uri="{BB962C8B-B14F-4D97-AF65-F5344CB8AC3E}">
        <p14:creationId xmlns:p14="http://schemas.microsoft.com/office/powerpoint/2010/main" val="808582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31440"/>
            <a:ext cx="8219256" cy="1584176"/>
          </a:xfrm>
        </p:spPr>
        <p:txBody>
          <a:bodyPr/>
          <a:lstStyle/>
          <a:p>
            <a:pPr algn="ctr"/>
            <a:r>
              <a:rPr lang="zh-TW" altLang="en-US" dirty="0" smtClean="0"/>
              <a:t>比利時司法學院</a:t>
            </a:r>
            <a:r>
              <a:rPr lang="en-US" altLang="zh-TW" dirty="0" smtClean="0"/>
              <a:t>-IGO-IFJ</a:t>
            </a:r>
            <a:endParaRPr lang="zh-TW" altLang="en-US" dirty="0"/>
          </a:p>
        </p:txBody>
      </p:sp>
      <p:sp>
        <p:nvSpPr>
          <p:cNvPr id="3" name="內容版面配置區 2"/>
          <p:cNvSpPr>
            <a:spLocks noGrp="1"/>
          </p:cNvSpPr>
          <p:nvPr>
            <p:ph sz="half" idx="1"/>
          </p:nvPr>
        </p:nvSpPr>
        <p:spPr>
          <a:xfrm>
            <a:off x="179512" y="1241376"/>
            <a:ext cx="4743008" cy="5616624"/>
          </a:xfrm>
          <a:solidFill>
            <a:schemeClr val="bg1"/>
          </a:solidFill>
          <a:ln>
            <a:noFill/>
          </a:ln>
        </p:spPr>
        <p:style>
          <a:lnRef idx="1">
            <a:schemeClr val="accent6"/>
          </a:lnRef>
          <a:fillRef idx="1003">
            <a:schemeClr val="lt1"/>
          </a:fillRef>
          <a:effectRef idx="1">
            <a:schemeClr val="accent6"/>
          </a:effectRef>
          <a:fontRef idx="minor">
            <a:schemeClr val="dk1"/>
          </a:fontRef>
        </p:style>
        <p:txBody>
          <a:bodyPr>
            <a:normAutofit fontScale="92500" lnSpcReduction="10000"/>
          </a:bodyPr>
          <a:lstStyle/>
          <a:p>
            <a:pPr marL="342900" indent="-342900">
              <a:buFont typeface="Arial" panose="020B0604020202020204" pitchFamily="34" charset="0"/>
              <a:buChar char="•"/>
            </a:pPr>
            <a:r>
              <a:rPr lang="en-US" altLang="zh-TW" sz="3200" b="0" dirty="0" smtClean="0">
                <a:latin typeface="標楷體" panose="03000509000000000000" pitchFamily="65" charset="-120"/>
                <a:ea typeface="標楷體" panose="03000509000000000000" pitchFamily="65" charset="-120"/>
              </a:rPr>
              <a:t>2009</a:t>
            </a:r>
            <a:r>
              <a:rPr lang="zh-TW" altLang="en-US" sz="3200" b="0" dirty="0" smtClean="0">
                <a:latin typeface="標楷體" panose="03000509000000000000" pitchFamily="65" charset="-120"/>
                <a:ea typeface="標楷體" panose="03000509000000000000" pitchFamily="65" charset="-120"/>
              </a:rPr>
              <a:t>年成立，機關員額</a:t>
            </a:r>
            <a:r>
              <a:rPr lang="en-US" altLang="zh-TW" sz="3200" b="0" dirty="0" smtClean="0">
                <a:latin typeface="標楷體" panose="03000509000000000000" pitchFamily="65" charset="-120"/>
                <a:ea typeface="標楷體" panose="03000509000000000000" pitchFamily="65" charset="-120"/>
              </a:rPr>
              <a:t>26</a:t>
            </a:r>
            <a:r>
              <a:rPr lang="zh-TW" altLang="en-US" sz="3200" b="0" dirty="0" smtClean="0">
                <a:latin typeface="標楷體" panose="03000509000000000000" pitchFamily="65" charset="-120"/>
                <a:ea typeface="標楷體" panose="03000509000000000000" pitchFamily="65" charset="-120"/>
              </a:rPr>
              <a:t>人</a:t>
            </a:r>
            <a:endParaRPr lang="en-US" altLang="zh-TW" sz="3200" b="0" dirty="0" smtClean="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TW" altLang="en-US" sz="3200" b="0" dirty="0">
                <a:latin typeface="標楷體" panose="03000509000000000000" pitchFamily="65" charset="-120"/>
                <a:ea typeface="標楷體" panose="03000509000000000000" pitchFamily="65" charset="-120"/>
              </a:rPr>
              <a:t>經費</a:t>
            </a:r>
            <a:r>
              <a:rPr lang="zh-TW" altLang="en-US" sz="3200" b="0" dirty="0" smtClean="0">
                <a:latin typeface="標楷體" panose="03000509000000000000" pitchFamily="65" charset="-120"/>
                <a:ea typeface="標楷體" panose="03000509000000000000" pitchFamily="65" charset="-120"/>
              </a:rPr>
              <a:t>來源為司法部，屬獨立之聯邦機構</a:t>
            </a:r>
            <a:endParaRPr lang="en-US" altLang="zh-TW" sz="3200" b="0" dirty="0" smtClean="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TW" altLang="en-US" sz="3200" b="0" dirty="0" smtClean="0">
                <a:latin typeface="標楷體" panose="03000509000000000000" pitchFamily="65" charset="-120"/>
                <a:ea typeface="標楷體" panose="03000509000000000000" pitchFamily="65" charset="-120"/>
              </a:rPr>
              <a:t>比利時司法官職前訓練制度</a:t>
            </a:r>
            <a:endParaRPr lang="en-US" altLang="zh-TW" sz="3200" b="0" dirty="0" smtClean="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sz="3000" b="0" dirty="0" smtClean="0">
                <a:latin typeface="標楷體" panose="03000509000000000000" pitchFamily="65" charset="-120"/>
                <a:ea typeface="標楷體" panose="03000509000000000000" pitchFamily="65" charset="-120"/>
              </a:rPr>
              <a:t>舊制</a:t>
            </a:r>
            <a:r>
              <a:rPr lang="en-US" altLang="zh-TW" sz="3000" b="0" dirty="0" smtClean="0">
                <a:latin typeface="標楷體" panose="03000509000000000000" pitchFamily="65" charset="-120"/>
                <a:ea typeface="標楷體" panose="03000509000000000000" pitchFamily="65" charset="-120"/>
              </a:rPr>
              <a:t>(2016</a:t>
            </a:r>
            <a:r>
              <a:rPr lang="zh-TW" altLang="en-US" sz="3000" b="0" dirty="0" smtClean="0">
                <a:latin typeface="標楷體" panose="03000509000000000000" pitchFamily="65" charset="-120"/>
                <a:ea typeface="標楷體" panose="03000509000000000000" pitchFamily="65" charset="-120"/>
              </a:rPr>
              <a:t>年</a:t>
            </a:r>
            <a:r>
              <a:rPr lang="en-US" altLang="zh-TW" sz="3000" b="0" dirty="0" smtClean="0">
                <a:latin typeface="標楷體" panose="03000509000000000000" pitchFamily="65" charset="-120"/>
                <a:ea typeface="標楷體" panose="03000509000000000000" pitchFamily="65" charset="-120"/>
              </a:rPr>
              <a:t>10</a:t>
            </a:r>
            <a:r>
              <a:rPr lang="zh-TW" altLang="en-US" sz="3000" b="0" dirty="0" smtClean="0">
                <a:latin typeface="標楷體" panose="03000509000000000000" pitchFamily="65" charset="-120"/>
                <a:ea typeface="標楷體" panose="03000509000000000000" pitchFamily="65" charset="-120"/>
              </a:rPr>
              <a:t>月之前</a:t>
            </a:r>
            <a:r>
              <a:rPr lang="en-US" altLang="zh-TW" sz="3000" b="0" dirty="0" smtClean="0">
                <a:latin typeface="標楷體" panose="03000509000000000000" pitchFamily="65" charset="-120"/>
                <a:ea typeface="標楷體" panose="03000509000000000000" pitchFamily="65" charset="-120"/>
              </a:rPr>
              <a:t>):</a:t>
            </a:r>
            <a:r>
              <a:rPr lang="zh-TW" altLang="en-US" sz="3000" b="0" dirty="0" smtClean="0">
                <a:latin typeface="標楷體" panose="03000509000000000000" pitchFamily="65" charset="-120"/>
                <a:ea typeface="標楷體" panose="03000509000000000000" pitchFamily="65" charset="-120"/>
              </a:rPr>
              <a:t>法官</a:t>
            </a:r>
            <a:r>
              <a:rPr lang="en-US" altLang="zh-TW" sz="3000" b="0" dirty="0" smtClean="0">
                <a:latin typeface="標楷體" panose="03000509000000000000" pitchFamily="65" charset="-120"/>
                <a:ea typeface="標楷體" panose="03000509000000000000" pitchFamily="65" charset="-120"/>
              </a:rPr>
              <a:t>3</a:t>
            </a:r>
            <a:r>
              <a:rPr lang="zh-TW" altLang="en-US" sz="3000" b="0" dirty="0" smtClean="0">
                <a:latin typeface="標楷體" panose="03000509000000000000" pitchFamily="65" charset="-120"/>
                <a:ea typeface="標楷體" panose="03000509000000000000" pitchFamily="65" charset="-120"/>
              </a:rPr>
              <a:t>年，檢察官</a:t>
            </a:r>
            <a:r>
              <a:rPr lang="en-US" altLang="zh-TW" sz="3000" b="0" dirty="0" smtClean="0">
                <a:latin typeface="標楷體" panose="03000509000000000000" pitchFamily="65" charset="-120"/>
                <a:ea typeface="標楷體" panose="03000509000000000000" pitchFamily="65" charset="-120"/>
              </a:rPr>
              <a:t>1</a:t>
            </a:r>
            <a:r>
              <a:rPr lang="zh-TW" altLang="en-US" sz="3000" b="0" dirty="0" smtClean="0">
                <a:latin typeface="標楷體" panose="03000509000000000000" pitchFamily="65" charset="-120"/>
                <a:ea typeface="標楷體" panose="03000509000000000000" pitchFamily="65" charset="-120"/>
              </a:rPr>
              <a:t>年</a:t>
            </a:r>
            <a:r>
              <a:rPr lang="en-US" altLang="zh-TW" sz="3000" b="0" dirty="0" smtClean="0">
                <a:latin typeface="標楷體" panose="03000509000000000000" pitchFamily="65" charset="-120"/>
                <a:ea typeface="標楷體" panose="03000509000000000000" pitchFamily="65" charset="-120"/>
              </a:rPr>
              <a:t>6</a:t>
            </a:r>
            <a:r>
              <a:rPr lang="zh-TW" altLang="en-US" sz="3000" b="0" dirty="0" smtClean="0">
                <a:latin typeface="標楷體" panose="03000509000000000000" pitchFamily="65" charset="-120"/>
                <a:ea typeface="標楷體" panose="03000509000000000000" pitchFamily="65" charset="-120"/>
              </a:rPr>
              <a:t>個月。</a:t>
            </a:r>
            <a:endParaRPr lang="en-US" altLang="zh-TW" sz="3000" b="0" dirty="0" smtClean="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sz="3000" b="0" dirty="0" smtClean="0">
                <a:latin typeface="標楷體" panose="03000509000000000000" pitchFamily="65" charset="-120"/>
                <a:ea typeface="標楷體" panose="03000509000000000000" pitchFamily="65" charset="-120"/>
              </a:rPr>
              <a:t>新制</a:t>
            </a:r>
            <a:r>
              <a:rPr lang="en-US" altLang="zh-TW" sz="3000" b="0" dirty="0" smtClean="0">
                <a:latin typeface="標楷體" panose="03000509000000000000" pitchFamily="65" charset="-120"/>
                <a:ea typeface="標楷體" panose="03000509000000000000" pitchFamily="65" charset="-120"/>
              </a:rPr>
              <a:t>(2016</a:t>
            </a:r>
            <a:r>
              <a:rPr lang="zh-TW" altLang="en-US" sz="3000" b="0" dirty="0" smtClean="0">
                <a:latin typeface="標楷體" panose="03000509000000000000" pitchFamily="65" charset="-120"/>
                <a:ea typeface="標楷體" panose="03000509000000000000" pitchFamily="65" charset="-120"/>
              </a:rPr>
              <a:t>年</a:t>
            </a:r>
            <a:r>
              <a:rPr lang="en-US" altLang="zh-TW" sz="3000" b="0" dirty="0" smtClean="0">
                <a:latin typeface="標楷體" panose="03000509000000000000" pitchFamily="65" charset="-120"/>
                <a:ea typeface="標楷體" panose="03000509000000000000" pitchFamily="65" charset="-120"/>
              </a:rPr>
              <a:t>10</a:t>
            </a:r>
            <a:r>
              <a:rPr lang="zh-TW" altLang="en-US" sz="3000" b="0" dirty="0" smtClean="0">
                <a:latin typeface="標楷體" panose="03000509000000000000" pitchFamily="65" charset="-120"/>
                <a:ea typeface="標楷體" panose="03000509000000000000" pitchFamily="65" charset="-120"/>
              </a:rPr>
              <a:t>月</a:t>
            </a:r>
            <a:r>
              <a:rPr lang="zh-TW" altLang="en-US" sz="3000" b="0" dirty="0">
                <a:latin typeface="標楷體" panose="03000509000000000000" pitchFamily="65" charset="-120"/>
                <a:ea typeface="標楷體" panose="03000509000000000000" pitchFamily="65" charset="-120"/>
              </a:rPr>
              <a:t>後</a:t>
            </a:r>
            <a:r>
              <a:rPr lang="en-US" altLang="zh-TW" sz="3000" b="0" dirty="0" smtClean="0">
                <a:latin typeface="標楷體" panose="03000509000000000000" pitchFamily="65" charset="-120"/>
                <a:ea typeface="標楷體" panose="03000509000000000000" pitchFamily="65" charset="-120"/>
              </a:rPr>
              <a:t>):</a:t>
            </a:r>
            <a:r>
              <a:rPr lang="zh-TW" altLang="en-US" sz="3000" b="0" dirty="0" smtClean="0">
                <a:latin typeface="標楷體" panose="03000509000000000000" pitchFamily="65" charset="-120"/>
                <a:ea typeface="標楷體" panose="03000509000000000000" pitchFamily="65" charset="-120"/>
              </a:rPr>
              <a:t>職前訓練期間 縮短為</a:t>
            </a:r>
            <a:r>
              <a:rPr lang="en-US" altLang="zh-TW" sz="3000" b="0" dirty="0" smtClean="0">
                <a:latin typeface="標楷體" panose="03000509000000000000" pitchFamily="65" charset="-120"/>
                <a:ea typeface="標楷體" panose="03000509000000000000" pitchFamily="65" charset="-120"/>
              </a:rPr>
              <a:t>2</a:t>
            </a:r>
            <a:r>
              <a:rPr lang="zh-TW" altLang="en-US" sz="3000" b="0" dirty="0" smtClean="0">
                <a:latin typeface="標楷體" panose="03000509000000000000" pitchFamily="65" charset="-120"/>
                <a:ea typeface="標楷體" panose="03000509000000000000" pitchFamily="65" charset="-120"/>
              </a:rPr>
              <a:t>年，其中只有</a:t>
            </a:r>
            <a:r>
              <a:rPr lang="en-US" altLang="zh-TW" sz="3000" b="0" dirty="0" smtClean="0">
                <a:latin typeface="標楷體" panose="03000509000000000000" pitchFamily="65" charset="-120"/>
                <a:ea typeface="標楷體" panose="03000509000000000000" pitchFamily="65" charset="-120"/>
              </a:rPr>
              <a:t>60</a:t>
            </a:r>
            <a:r>
              <a:rPr lang="zh-TW" altLang="en-US" sz="3000" b="0" dirty="0" smtClean="0">
                <a:latin typeface="標楷體" panose="03000509000000000000" pitchFamily="65" charset="-120"/>
                <a:ea typeface="標楷體" panose="03000509000000000000" pitchFamily="65" charset="-120"/>
              </a:rPr>
              <a:t>天可以上課</a:t>
            </a:r>
            <a:endParaRPr lang="zh-TW" altLang="en-US" sz="3000" b="0" dirty="0">
              <a:latin typeface="標楷體" panose="03000509000000000000" pitchFamily="65" charset="-120"/>
              <a:ea typeface="標楷體" panose="03000509000000000000" pitchFamily="65" charset="-120"/>
            </a:endParaRPr>
          </a:p>
        </p:txBody>
      </p:sp>
      <p:pic>
        <p:nvPicPr>
          <p:cNvPr id="7" name="內容版面配置區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04048" y="3429000"/>
            <a:ext cx="3981516" cy="2986137"/>
          </a:xfrm>
          <a:prstGeom prst="rect">
            <a:avLst/>
          </a:prstGeom>
          <a:ln>
            <a:noFill/>
          </a:ln>
          <a:effectLst>
            <a:softEdge rad="112500"/>
          </a:effec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24805"/>
            <a:ext cx="513764" cy="36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1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4084" b="14084"/>
          <a:stretch>
            <a:fillRect/>
          </a:stretch>
        </p:blipFill>
        <p:spPr/>
      </p:pic>
      <p:sp>
        <p:nvSpPr>
          <p:cNvPr id="7" name="文字版面配置區 6"/>
          <p:cNvSpPr>
            <a:spLocks noGrp="1"/>
          </p:cNvSpPr>
          <p:nvPr>
            <p:ph type="body" sz="half" idx="2"/>
          </p:nvPr>
        </p:nvSpPr>
        <p:spPr>
          <a:xfrm>
            <a:off x="457200" y="5715000"/>
            <a:ext cx="8153400" cy="882352"/>
          </a:xfrm>
        </p:spPr>
        <p:txBody>
          <a:bodyPr>
            <a:normAutofit/>
          </a:bodyPr>
          <a:lstStyle/>
          <a:p>
            <a:pPr algn="ctr"/>
            <a:r>
              <a:rPr lang="zh-TW" altLang="en-US" sz="2400" dirty="0" smtClean="0"/>
              <a:t>司法官在職訓練、非專業法官訓練及國際交流事務</a:t>
            </a:r>
            <a:endParaRPr lang="zh-TW" altLang="en-US" sz="2400" dirty="0"/>
          </a:p>
        </p:txBody>
      </p:sp>
      <p:sp>
        <p:nvSpPr>
          <p:cNvPr id="4" name="標題 3"/>
          <p:cNvSpPr>
            <a:spLocks noGrp="1"/>
          </p:cNvSpPr>
          <p:nvPr>
            <p:ph type="title"/>
          </p:nvPr>
        </p:nvSpPr>
        <p:spPr>
          <a:xfrm>
            <a:off x="457200" y="4968240"/>
            <a:ext cx="8153400" cy="762000"/>
          </a:xfrm>
        </p:spPr>
        <p:txBody>
          <a:bodyPr>
            <a:normAutofit/>
          </a:bodyPr>
          <a:lstStyle/>
          <a:p>
            <a:r>
              <a:rPr lang="zh-TW" altLang="en-US" dirty="0" smtClean="0"/>
              <a:t>法國國家司法官學院巴黎校區</a:t>
            </a:r>
            <a:r>
              <a:rPr lang="en-US" altLang="zh-TW" dirty="0" smtClean="0"/>
              <a:t>(ENM</a:t>
            </a:r>
            <a:r>
              <a:rPr lang="zh-TW" altLang="en-US" dirty="0" smtClean="0"/>
              <a:t> </a:t>
            </a:r>
            <a:r>
              <a:rPr lang="en-US" altLang="zh-TW" dirty="0" smtClean="0"/>
              <a:t>PARIS)</a:t>
            </a:r>
            <a:endParaRPr lang="zh-TW" altLang="en-US" dirty="0"/>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47684"/>
            <a:ext cx="528396" cy="356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939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8964488" cy="836712"/>
          </a:xfrm>
        </p:spPr>
        <p:txBody>
          <a:bodyPr/>
          <a:lstStyle/>
          <a:p>
            <a:r>
              <a:rPr lang="zh-TW" altLang="en-US" dirty="0" smtClean="0"/>
              <a:t>法國司法官職前訓練</a:t>
            </a:r>
            <a:r>
              <a:rPr lang="en-US" altLang="zh-TW" dirty="0" smtClean="0"/>
              <a:t>-</a:t>
            </a:r>
            <a:r>
              <a:rPr lang="zh-TW" altLang="en-US" dirty="0" smtClean="0"/>
              <a:t>訓期</a:t>
            </a:r>
            <a:r>
              <a:rPr lang="en-US" altLang="zh-TW" dirty="0" smtClean="0"/>
              <a:t>31</a:t>
            </a:r>
            <a:r>
              <a:rPr lang="zh-TW" altLang="en-US" dirty="0" smtClean="0"/>
              <a:t>週</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259945944"/>
              </p:ext>
            </p:extLst>
          </p:nvPr>
        </p:nvGraphicFramePr>
        <p:xfrm>
          <a:off x="0" y="836712"/>
          <a:ext cx="8964488" cy="602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1033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718"/>
            <a:ext cx="8291264" cy="1371600"/>
          </a:xfrm>
        </p:spPr>
        <p:txBody>
          <a:bodyPr/>
          <a:lstStyle/>
          <a:p>
            <a:pPr algn="ctr"/>
            <a:r>
              <a:rPr lang="zh-TW" altLang="zh-TW" b="1" dirty="0"/>
              <a:t>法國刑事法律與刑事制度社會學</a:t>
            </a:r>
            <a:r>
              <a:rPr lang="zh-TW" altLang="zh-TW" b="1" dirty="0" smtClean="0"/>
              <a:t>研究中心</a:t>
            </a:r>
            <a:r>
              <a:rPr lang="en-US" altLang="zh-TW" b="1" dirty="0" smtClean="0"/>
              <a:t/>
            </a:r>
            <a:br>
              <a:rPr lang="en-US" altLang="zh-TW" b="1" dirty="0" smtClean="0"/>
            </a:br>
            <a:r>
              <a:rPr lang="en-US" altLang="zh-TW" b="1" dirty="0" smtClean="0"/>
              <a:t>(CESDIP)</a:t>
            </a:r>
            <a:endParaRPr lang="zh-TW" altLang="en-US" dirty="0"/>
          </a:p>
        </p:txBody>
      </p:sp>
      <p:graphicFrame>
        <p:nvGraphicFramePr>
          <p:cNvPr id="6" name="內容版面配置區 5"/>
          <p:cNvGraphicFramePr>
            <a:graphicFrameLocks noGrp="1"/>
          </p:cNvGraphicFramePr>
          <p:nvPr>
            <p:ph sz="half" idx="1"/>
            <p:extLst>
              <p:ext uri="{D42A27DB-BD31-4B8C-83A1-F6EECF244321}">
                <p14:modId xmlns:p14="http://schemas.microsoft.com/office/powerpoint/2010/main" val="3561605468"/>
              </p:ext>
            </p:extLst>
          </p:nvPr>
        </p:nvGraphicFramePr>
        <p:xfrm>
          <a:off x="467544" y="1628800"/>
          <a:ext cx="504056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內容版面配置區 4"/>
          <p:cNvPicPr>
            <a:picLocks noGrp="1" noChangeAspect="1"/>
          </p:cNvPicPr>
          <p:nvPr>
            <p:ph sz="half" idx="2"/>
          </p:nvPr>
        </p:nvPicPr>
        <p:blipFill>
          <a:blip r:embed="rId8" cstate="print">
            <a:extLst>
              <a:ext uri="{28A0092B-C50C-407E-A947-70E740481C1C}">
                <a14:useLocalDpi xmlns:a14="http://schemas.microsoft.com/office/drawing/2010/main" val="0"/>
              </a:ext>
            </a:extLst>
          </a:blip>
          <a:stretch>
            <a:fillRect/>
          </a:stretch>
        </p:blipFill>
        <p:spPr>
          <a:xfrm>
            <a:off x="5652120" y="3933056"/>
            <a:ext cx="3292475" cy="2191232"/>
          </a:xfrm>
        </p:spPr>
      </p:pic>
      <p:pic>
        <p:nvPicPr>
          <p:cNvPr id="7"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528396" cy="356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97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版面配置區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4103" b="14103"/>
          <a:stretch>
            <a:fillRect/>
          </a:stretch>
        </p:blipFill>
        <p:spPr/>
      </p:pic>
      <p:sp>
        <p:nvSpPr>
          <p:cNvPr id="3" name="文字版面配置區 2"/>
          <p:cNvSpPr>
            <a:spLocks noGrp="1"/>
          </p:cNvSpPr>
          <p:nvPr>
            <p:ph type="body" sz="half" idx="2"/>
          </p:nvPr>
        </p:nvSpPr>
        <p:spPr/>
        <p:txBody>
          <a:bodyPr>
            <a:normAutofit/>
          </a:bodyPr>
          <a:lstStyle/>
          <a:p>
            <a:pPr algn="ctr"/>
            <a:r>
              <a:rPr lang="zh-TW" altLang="en-US" sz="2400" dirty="0" smtClean="0"/>
              <a:t>司法官考試、司法官職前教育</a:t>
            </a:r>
            <a:endParaRPr lang="zh-TW" altLang="en-US" sz="2400" dirty="0"/>
          </a:p>
        </p:txBody>
      </p:sp>
      <p:sp>
        <p:nvSpPr>
          <p:cNvPr id="4" name="標題 3"/>
          <p:cNvSpPr>
            <a:spLocks noGrp="1"/>
          </p:cNvSpPr>
          <p:nvPr>
            <p:ph type="title"/>
          </p:nvPr>
        </p:nvSpPr>
        <p:spPr/>
        <p:txBody>
          <a:bodyPr>
            <a:normAutofit fontScale="90000"/>
          </a:bodyPr>
          <a:lstStyle/>
          <a:p>
            <a:r>
              <a:rPr lang="zh-TW" altLang="en-US" dirty="0"/>
              <a:t>法國國家司法官</a:t>
            </a:r>
            <a:r>
              <a:rPr lang="zh-TW" altLang="en-US" dirty="0" smtClean="0"/>
              <a:t>學院總院區</a:t>
            </a:r>
            <a:r>
              <a:rPr lang="en-US" altLang="zh-TW" dirty="0" smtClean="0"/>
              <a:t>(ENM</a:t>
            </a:r>
            <a:r>
              <a:rPr lang="zh-TW" altLang="en-US" dirty="0" smtClean="0"/>
              <a:t> </a:t>
            </a:r>
            <a:r>
              <a:rPr lang="en-US" altLang="zh-TW" dirty="0" smtClean="0"/>
              <a:t>BORDEAUX)</a:t>
            </a:r>
            <a:endParaRPr lang="zh-TW" altLang="en-US" dirty="0"/>
          </a:p>
        </p:txBody>
      </p:sp>
    </p:spTree>
    <p:extLst>
      <p:ext uri="{BB962C8B-B14F-4D97-AF65-F5344CB8AC3E}">
        <p14:creationId xmlns:p14="http://schemas.microsoft.com/office/powerpoint/2010/main" val="10745302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排文字版面配置區 4"/>
          <p:cNvSpPr>
            <a:spLocks noGrp="1"/>
          </p:cNvSpPr>
          <p:nvPr>
            <p:ph type="body" orient="vert" idx="1"/>
          </p:nvPr>
        </p:nvSpPr>
        <p:spPr/>
        <p:txBody>
          <a:bodyPr/>
          <a:lstStyle/>
          <a:p>
            <a:endParaRPr lang="zh-TW" altLang="en-US" dirty="0"/>
          </a:p>
        </p:txBody>
      </p:sp>
      <p:graphicFrame>
        <p:nvGraphicFramePr>
          <p:cNvPr id="6" name="表格 5"/>
          <p:cNvGraphicFramePr>
            <a:graphicFrameLocks noGrp="1"/>
          </p:cNvGraphicFramePr>
          <p:nvPr>
            <p:extLst>
              <p:ext uri="{D42A27DB-BD31-4B8C-83A1-F6EECF244321}">
                <p14:modId xmlns:p14="http://schemas.microsoft.com/office/powerpoint/2010/main" val="220805818"/>
              </p:ext>
            </p:extLst>
          </p:nvPr>
        </p:nvGraphicFramePr>
        <p:xfrm>
          <a:off x="0" y="-29995"/>
          <a:ext cx="9144000" cy="7021622"/>
        </p:xfrm>
        <a:graphic>
          <a:graphicData uri="http://schemas.openxmlformats.org/drawingml/2006/table">
            <a:tbl>
              <a:tblPr firstRow="1" firstCol="1" bandRow="1">
                <a:tableStyleId>{5C22544A-7EE6-4342-B048-85BDC9FD1C3A}</a:tableStyleId>
              </a:tblPr>
              <a:tblGrid>
                <a:gridCol w="1505208"/>
                <a:gridCol w="2864547"/>
                <a:gridCol w="2350398"/>
                <a:gridCol w="2423847"/>
              </a:tblGrid>
              <a:tr h="540743">
                <a:tc gridSpan="4">
                  <a:txBody>
                    <a:bodyPr/>
                    <a:lstStyle/>
                    <a:p>
                      <a:pPr marL="406400" algn="ctr">
                        <a:lnSpc>
                          <a:spcPct val="150000"/>
                        </a:lnSpc>
                        <a:spcAft>
                          <a:spcPts val="0"/>
                        </a:spcAft>
                      </a:pPr>
                      <a:r>
                        <a:rPr lang="en-US" sz="1600" kern="100" dirty="0">
                          <a:effectLst/>
                        </a:rPr>
                        <a:t>   </a:t>
                      </a:r>
                      <a:r>
                        <a:rPr lang="zh-TW" sz="2000" kern="100" dirty="0">
                          <a:effectLst/>
                        </a:rPr>
                        <a:t>法國司法官進用及養成方式</a:t>
                      </a:r>
                      <a:endParaRPr lang="zh-TW" sz="2000" kern="100" dirty="0">
                        <a:effectLst/>
                        <a:latin typeface="Times New Roman"/>
                        <a:ea typeface="標楷體"/>
                      </a:endParaRPr>
                    </a:p>
                  </a:txBody>
                  <a:tcPr marL="42053" marR="42053"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96765">
                <a:tc>
                  <a:txBody>
                    <a:bodyPr/>
                    <a:lstStyle/>
                    <a:p>
                      <a:pPr marL="406400">
                        <a:lnSpc>
                          <a:spcPct val="150000"/>
                        </a:lnSpc>
                        <a:spcAft>
                          <a:spcPts val="0"/>
                        </a:spcAft>
                      </a:pPr>
                      <a:r>
                        <a:rPr lang="en-US" sz="1600" kern="100">
                          <a:effectLst/>
                        </a:rPr>
                        <a:t> </a:t>
                      </a:r>
                      <a:endParaRPr lang="zh-TW" sz="1600" kern="100">
                        <a:effectLst/>
                        <a:latin typeface="Times New Roman"/>
                        <a:ea typeface="標楷體"/>
                      </a:endParaRPr>
                    </a:p>
                  </a:txBody>
                  <a:tcPr marL="42053" marR="42053" marT="0" marB="0"/>
                </a:tc>
                <a:tc>
                  <a:txBody>
                    <a:bodyPr/>
                    <a:lstStyle/>
                    <a:p>
                      <a:pPr>
                        <a:lnSpc>
                          <a:spcPct val="150000"/>
                        </a:lnSpc>
                        <a:spcAft>
                          <a:spcPts val="0"/>
                        </a:spcAft>
                      </a:pPr>
                      <a:r>
                        <a:rPr lang="en-US" sz="2000" b="1" kern="100" dirty="0">
                          <a:effectLst/>
                        </a:rPr>
                        <a:t>ENM</a:t>
                      </a:r>
                      <a:r>
                        <a:rPr lang="zh-TW" sz="2000" b="1" kern="100" dirty="0">
                          <a:effectLst/>
                        </a:rPr>
                        <a:t>入學考試</a:t>
                      </a:r>
                      <a:endParaRPr lang="zh-TW" sz="2000" b="1" kern="100" dirty="0">
                        <a:effectLst/>
                        <a:latin typeface="Times New Roman"/>
                        <a:ea typeface="標楷體"/>
                      </a:endParaRPr>
                    </a:p>
                  </a:txBody>
                  <a:tcPr marL="42053" marR="42053" marT="0" marB="0"/>
                </a:tc>
                <a:tc>
                  <a:txBody>
                    <a:bodyPr/>
                    <a:lstStyle/>
                    <a:p>
                      <a:pPr>
                        <a:lnSpc>
                          <a:spcPct val="150000"/>
                        </a:lnSpc>
                        <a:spcAft>
                          <a:spcPts val="0"/>
                        </a:spcAft>
                      </a:pPr>
                      <a:r>
                        <a:rPr lang="zh-TW" sz="2000" b="1" kern="100" dirty="0">
                          <a:effectLst/>
                        </a:rPr>
                        <a:t>公開甄試</a:t>
                      </a:r>
                      <a:endParaRPr lang="zh-TW" sz="2000" b="1" kern="100" dirty="0">
                        <a:effectLst/>
                        <a:latin typeface="Times New Roman"/>
                        <a:ea typeface="標楷體"/>
                      </a:endParaRPr>
                    </a:p>
                  </a:txBody>
                  <a:tcPr marL="42053" marR="42053" marT="0" marB="0"/>
                </a:tc>
                <a:tc>
                  <a:txBody>
                    <a:bodyPr/>
                    <a:lstStyle/>
                    <a:p>
                      <a:pPr>
                        <a:lnSpc>
                          <a:spcPct val="150000"/>
                        </a:lnSpc>
                        <a:spcAft>
                          <a:spcPts val="0"/>
                        </a:spcAft>
                      </a:pPr>
                      <a:r>
                        <a:rPr lang="zh-TW" sz="2000" b="1" kern="100" dirty="0">
                          <a:effectLst/>
                        </a:rPr>
                        <a:t>直接申請</a:t>
                      </a:r>
                      <a:endParaRPr lang="zh-TW" sz="2000" b="1" kern="100" dirty="0">
                        <a:effectLst/>
                        <a:latin typeface="Times New Roman"/>
                        <a:ea typeface="標楷體"/>
                      </a:endParaRPr>
                    </a:p>
                  </a:txBody>
                  <a:tcPr marL="42053" marR="42053" marT="0" marB="0"/>
                </a:tc>
              </a:tr>
              <a:tr h="1774160">
                <a:tc>
                  <a:txBody>
                    <a:bodyPr/>
                    <a:lstStyle/>
                    <a:p>
                      <a:pPr algn="just">
                        <a:lnSpc>
                          <a:spcPct val="150000"/>
                        </a:lnSpc>
                        <a:spcAft>
                          <a:spcPts val="0"/>
                        </a:spcAft>
                      </a:pPr>
                      <a:r>
                        <a:rPr lang="zh-TW" sz="2400" kern="100" dirty="0">
                          <a:effectLst/>
                        </a:rPr>
                        <a:t>資格條件</a:t>
                      </a:r>
                      <a:endParaRPr lang="zh-TW" sz="2400" kern="100" dirty="0">
                        <a:effectLst/>
                        <a:latin typeface="Times New Roman"/>
                        <a:ea typeface="標楷體"/>
                      </a:endParaRPr>
                    </a:p>
                  </a:txBody>
                  <a:tcPr marL="42053" marR="42053" marT="0" marB="0"/>
                </a:tc>
                <a:tc>
                  <a:txBody>
                    <a:bodyPr/>
                    <a:lstStyle/>
                    <a:p>
                      <a:pPr marL="342900" lvl="0" indent="-342900">
                        <a:lnSpc>
                          <a:spcPct val="150000"/>
                        </a:lnSpc>
                        <a:spcAft>
                          <a:spcPts val="0"/>
                        </a:spcAft>
                        <a:buFont typeface="+mj-lt"/>
                        <a:buAutoNum type="arabicPeriod"/>
                      </a:pPr>
                      <a:r>
                        <a:rPr lang="en-US" sz="1800" b="1" kern="100" dirty="0">
                          <a:solidFill>
                            <a:schemeClr val="tx1"/>
                          </a:solidFill>
                          <a:effectLst/>
                        </a:rPr>
                        <a:t>31</a:t>
                      </a:r>
                      <a:r>
                        <a:rPr lang="zh-TW" sz="1800" kern="100" dirty="0">
                          <a:solidFill>
                            <a:schemeClr val="tx1"/>
                          </a:solidFill>
                          <a:effectLst/>
                        </a:rPr>
                        <a:t>歲以下</a:t>
                      </a:r>
                      <a:r>
                        <a:rPr lang="zh-TW" sz="1800" kern="100" dirty="0">
                          <a:effectLst/>
                        </a:rPr>
                        <a:t>之大學畢業生</a:t>
                      </a:r>
                    </a:p>
                    <a:p>
                      <a:pPr marL="342900" lvl="0" indent="-342900">
                        <a:lnSpc>
                          <a:spcPct val="150000"/>
                        </a:lnSpc>
                        <a:spcAft>
                          <a:spcPts val="0"/>
                        </a:spcAft>
                        <a:buFont typeface="+mj-lt"/>
                        <a:buAutoNum type="arabicPeriod"/>
                      </a:pPr>
                      <a:r>
                        <a:rPr lang="zh-TW" sz="1800" kern="100" dirty="0">
                          <a:effectLst/>
                        </a:rPr>
                        <a:t>針對公職人員內部考試</a:t>
                      </a:r>
                    </a:p>
                    <a:p>
                      <a:pPr marL="342900" lvl="0" indent="-342900">
                        <a:lnSpc>
                          <a:spcPct val="150000"/>
                        </a:lnSpc>
                        <a:spcAft>
                          <a:spcPts val="0"/>
                        </a:spcAft>
                        <a:buFont typeface="+mj-lt"/>
                        <a:buAutoNum type="arabicPeriod"/>
                      </a:pPr>
                      <a:r>
                        <a:rPr lang="en-US" sz="1800" kern="100" dirty="0">
                          <a:effectLst/>
                        </a:rPr>
                        <a:t>8</a:t>
                      </a:r>
                      <a:r>
                        <a:rPr lang="zh-TW" sz="1800" kern="100" dirty="0">
                          <a:effectLst/>
                        </a:rPr>
                        <a:t>年以上非公職工作</a:t>
                      </a:r>
                      <a:r>
                        <a:rPr lang="zh-TW" sz="1800" kern="100" dirty="0" smtClean="0">
                          <a:effectLst/>
                        </a:rPr>
                        <a:t>經驗</a:t>
                      </a:r>
                      <a:endParaRPr lang="zh-TW" sz="1800" kern="100" dirty="0">
                        <a:effectLst/>
                        <a:latin typeface="Times New Roman"/>
                        <a:ea typeface="標楷體"/>
                      </a:endParaRPr>
                    </a:p>
                  </a:txBody>
                  <a:tcPr marL="42053" marR="42053" marT="0" marB="0"/>
                </a:tc>
                <a:tc>
                  <a:txBody>
                    <a:bodyPr/>
                    <a:lstStyle/>
                    <a:p>
                      <a:pPr>
                        <a:lnSpc>
                          <a:spcPct val="150000"/>
                        </a:lnSpc>
                        <a:spcAft>
                          <a:spcPts val="0"/>
                        </a:spcAft>
                      </a:pPr>
                      <a:r>
                        <a:rPr lang="en-US" sz="2000" kern="100" dirty="0">
                          <a:effectLst/>
                        </a:rPr>
                        <a:t>31</a:t>
                      </a:r>
                      <a:r>
                        <a:rPr lang="zh-TW" sz="2000" kern="100" dirty="0">
                          <a:effectLst/>
                        </a:rPr>
                        <a:t>歲至</a:t>
                      </a:r>
                      <a:r>
                        <a:rPr lang="en-US" sz="2000" kern="100" dirty="0">
                          <a:effectLst/>
                        </a:rPr>
                        <a:t>40</a:t>
                      </a:r>
                      <a:r>
                        <a:rPr lang="zh-TW" sz="2000" kern="100" dirty="0">
                          <a:effectLst/>
                        </a:rPr>
                        <a:t>歲之間有</a:t>
                      </a:r>
                      <a:r>
                        <a:rPr lang="en-US" sz="2000" kern="100" dirty="0">
                          <a:effectLst/>
                        </a:rPr>
                        <a:t>4</a:t>
                      </a:r>
                      <a:r>
                        <a:rPr lang="zh-TW" sz="2000" kern="100" dirty="0">
                          <a:effectLst/>
                        </a:rPr>
                        <a:t>年以上相關工作經驗者</a:t>
                      </a:r>
                      <a:endParaRPr lang="zh-TW" sz="1600" kern="100" dirty="0">
                        <a:effectLst/>
                      </a:endParaRPr>
                    </a:p>
                    <a:p>
                      <a:pPr marL="406400">
                        <a:lnSpc>
                          <a:spcPct val="150000"/>
                        </a:lnSpc>
                        <a:spcAft>
                          <a:spcPts val="0"/>
                        </a:spcAft>
                      </a:pPr>
                      <a:r>
                        <a:rPr lang="en-US" sz="1600" kern="100" dirty="0">
                          <a:effectLst/>
                        </a:rPr>
                        <a:t> </a:t>
                      </a:r>
                      <a:endParaRPr lang="zh-TW" sz="1600" kern="100" dirty="0">
                        <a:effectLst/>
                        <a:latin typeface="Times New Roman"/>
                        <a:ea typeface="標楷體"/>
                      </a:endParaRPr>
                    </a:p>
                  </a:txBody>
                  <a:tcPr marL="42053" marR="42053" marT="0" marB="0"/>
                </a:tc>
                <a:tc>
                  <a:txBody>
                    <a:bodyPr/>
                    <a:lstStyle/>
                    <a:p>
                      <a:pPr>
                        <a:lnSpc>
                          <a:spcPct val="150000"/>
                        </a:lnSpc>
                        <a:spcAft>
                          <a:spcPts val="0"/>
                        </a:spcAft>
                      </a:pPr>
                      <a:r>
                        <a:rPr lang="zh-TW" sz="1800" kern="100" dirty="0">
                          <a:effectLst/>
                        </a:rPr>
                        <a:t>第一級</a:t>
                      </a:r>
                      <a:r>
                        <a:rPr lang="en-US" sz="1800" kern="100" dirty="0">
                          <a:effectLst/>
                        </a:rPr>
                        <a:t>:35</a:t>
                      </a:r>
                      <a:r>
                        <a:rPr lang="zh-TW" sz="1800" kern="100" dirty="0">
                          <a:effectLst/>
                        </a:rPr>
                        <a:t>歲以上，有</a:t>
                      </a:r>
                      <a:r>
                        <a:rPr lang="en-US" sz="1800" kern="100" dirty="0">
                          <a:effectLst/>
                        </a:rPr>
                        <a:t>7</a:t>
                      </a:r>
                      <a:r>
                        <a:rPr lang="zh-TW" sz="1800" kern="100" dirty="0">
                          <a:effectLst/>
                        </a:rPr>
                        <a:t>年以上相關工作經驗。</a:t>
                      </a:r>
                    </a:p>
                    <a:p>
                      <a:pPr>
                        <a:lnSpc>
                          <a:spcPct val="150000"/>
                        </a:lnSpc>
                        <a:spcAft>
                          <a:spcPts val="0"/>
                        </a:spcAft>
                      </a:pPr>
                      <a:r>
                        <a:rPr lang="zh-TW" sz="1800" kern="100" dirty="0">
                          <a:effectLst/>
                        </a:rPr>
                        <a:t>第二級</a:t>
                      </a:r>
                      <a:r>
                        <a:rPr lang="en-US" sz="1800" kern="100" dirty="0">
                          <a:effectLst/>
                        </a:rPr>
                        <a:t>:15</a:t>
                      </a:r>
                      <a:r>
                        <a:rPr lang="zh-TW" sz="1800" kern="100" dirty="0">
                          <a:effectLst/>
                        </a:rPr>
                        <a:t>年以上相關工作經驗</a:t>
                      </a:r>
                      <a:endParaRPr lang="zh-TW" sz="1800" kern="100" dirty="0">
                        <a:effectLst/>
                        <a:latin typeface="Times New Roman"/>
                        <a:ea typeface="標楷體"/>
                      </a:endParaRPr>
                    </a:p>
                  </a:txBody>
                  <a:tcPr marL="42053" marR="42053" marT="0" marB="0"/>
                </a:tc>
              </a:tr>
              <a:tr h="467385">
                <a:tc>
                  <a:txBody>
                    <a:bodyPr/>
                    <a:lstStyle/>
                    <a:p>
                      <a:pPr>
                        <a:lnSpc>
                          <a:spcPct val="150000"/>
                        </a:lnSpc>
                        <a:spcAft>
                          <a:spcPts val="0"/>
                        </a:spcAft>
                      </a:pPr>
                      <a:r>
                        <a:rPr lang="zh-TW" sz="2000" kern="100" dirty="0">
                          <a:effectLst/>
                        </a:rPr>
                        <a:t>考試方式</a:t>
                      </a:r>
                      <a:endParaRPr lang="zh-TW" sz="2000" kern="100" dirty="0">
                        <a:effectLst/>
                        <a:latin typeface="Times New Roman"/>
                        <a:ea typeface="標楷體"/>
                      </a:endParaRPr>
                    </a:p>
                  </a:txBody>
                  <a:tcPr marL="42053" marR="42053" marT="0" marB="0"/>
                </a:tc>
                <a:tc>
                  <a:txBody>
                    <a:bodyPr/>
                    <a:lstStyle/>
                    <a:p>
                      <a:pPr>
                        <a:lnSpc>
                          <a:spcPct val="150000"/>
                        </a:lnSpc>
                        <a:spcAft>
                          <a:spcPts val="0"/>
                        </a:spcAft>
                      </a:pPr>
                      <a:r>
                        <a:rPr lang="zh-TW" sz="1600" kern="100">
                          <a:effectLst/>
                        </a:rPr>
                        <a:t>筆試及口試</a:t>
                      </a:r>
                      <a:endParaRPr lang="zh-TW" sz="1600" kern="100">
                        <a:effectLst/>
                        <a:latin typeface="Times New Roman"/>
                        <a:ea typeface="標楷體"/>
                      </a:endParaRPr>
                    </a:p>
                  </a:txBody>
                  <a:tcPr marL="42053" marR="42053" marT="0" marB="0"/>
                </a:tc>
                <a:tc>
                  <a:txBody>
                    <a:bodyPr/>
                    <a:lstStyle/>
                    <a:p>
                      <a:pPr>
                        <a:lnSpc>
                          <a:spcPct val="150000"/>
                        </a:lnSpc>
                        <a:spcAft>
                          <a:spcPts val="0"/>
                        </a:spcAft>
                      </a:pPr>
                      <a:r>
                        <a:rPr lang="zh-TW" sz="1600" kern="100" dirty="0">
                          <a:effectLst/>
                        </a:rPr>
                        <a:t>司法官遴選委員會面試</a:t>
                      </a:r>
                      <a:endParaRPr lang="zh-TW" sz="1600" kern="100" dirty="0">
                        <a:effectLst/>
                        <a:latin typeface="Times New Roman"/>
                        <a:ea typeface="標楷體"/>
                      </a:endParaRPr>
                    </a:p>
                  </a:txBody>
                  <a:tcPr marL="42053" marR="42053" marT="0" marB="0"/>
                </a:tc>
                <a:tc>
                  <a:txBody>
                    <a:bodyPr/>
                    <a:lstStyle/>
                    <a:p>
                      <a:pPr>
                        <a:lnSpc>
                          <a:spcPct val="150000"/>
                        </a:lnSpc>
                        <a:spcAft>
                          <a:spcPts val="0"/>
                        </a:spcAft>
                      </a:pPr>
                      <a:r>
                        <a:rPr lang="zh-TW" sz="1600" kern="100">
                          <a:effectLst/>
                        </a:rPr>
                        <a:t>司法官遴選委員會面試</a:t>
                      </a:r>
                      <a:endParaRPr lang="zh-TW" sz="1600" kern="100">
                        <a:effectLst/>
                        <a:latin typeface="Times New Roman"/>
                        <a:ea typeface="標楷體"/>
                      </a:endParaRPr>
                    </a:p>
                  </a:txBody>
                  <a:tcPr marL="42053" marR="42053" marT="0" marB="0"/>
                </a:tc>
              </a:tr>
              <a:tr h="720939">
                <a:tc>
                  <a:txBody>
                    <a:bodyPr/>
                    <a:lstStyle/>
                    <a:p>
                      <a:pPr>
                        <a:lnSpc>
                          <a:spcPct val="150000"/>
                        </a:lnSpc>
                        <a:spcAft>
                          <a:spcPts val="0"/>
                        </a:spcAft>
                      </a:pPr>
                      <a:r>
                        <a:rPr lang="zh-TW" sz="2400" kern="100" dirty="0">
                          <a:effectLst/>
                        </a:rPr>
                        <a:t>職前</a:t>
                      </a:r>
                      <a:r>
                        <a:rPr lang="zh-TW" sz="2400" kern="100" dirty="0" smtClean="0">
                          <a:effectLst/>
                        </a:rPr>
                        <a:t>訓練</a:t>
                      </a:r>
                      <a:endParaRPr lang="zh-TW" sz="2400" kern="100" dirty="0">
                        <a:effectLst/>
                        <a:latin typeface="Times New Roman"/>
                        <a:ea typeface="標楷體"/>
                      </a:endParaRPr>
                    </a:p>
                  </a:txBody>
                  <a:tcPr marL="42053" marR="42053" marT="0" marB="0"/>
                </a:tc>
                <a:tc>
                  <a:txBody>
                    <a:bodyPr/>
                    <a:lstStyle/>
                    <a:p>
                      <a:pPr>
                        <a:lnSpc>
                          <a:spcPct val="150000"/>
                        </a:lnSpc>
                        <a:spcAft>
                          <a:spcPts val="0"/>
                        </a:spcAft>
                      </a:pPr>
                      <a:r>
                        <a:rPr lang="en-US" sz="2400" kern="100" dirty="0">
                          <a:solidFill>
                            <a:srgbClr val="FF0000"/>
                          </a:solidFill>
                          <a:effectLst/>
                        </a:rPr>
                        <a:t>31</a:t>
                      </a:r>
                      <a:r>
                        <a:rPr lang="zh-TW" sz="2400" kern="100" dirty="0">
                          <a:solidFill>
                            <a:schemeClr val="tx1"/>
                          </a:solidFill>
                          <a:effectLst/>
                        </a:rPr>
                        <a:t>個月</a:t>
                      </a:r>
                      <a:endParaRPr lang="zh-TW" sz="2400" kern="100" dirty="0">
                        <a:solidFill>
                          <a:schemeClr val="tx1"/>
                        </a:solidFill>
                        <a:effectLst/>
                        <a:latin typeface="Times New Roman"/>
                        <a:ea typeface="標楷體"/>
                      </a:endParaRPr>
                    </a:p>
                  </a:txBody>
                  <a:tcPr marL="42053" marR="42053" marT="0" marB="0"/>
                </a:tc>
                <a:tc>
                  <a:txBody>
                    <a:bodyPr/>
                    <a:lstStyle/>
                    <a:p>
                      <a:pPr>
                        <a:lnSpc>
                          <a:spcPct val="150000"/>
                        </a:lnSpc>
                        <a:spcAft>
                          <a:spcPts val="0"/>
                        </a:spcAft>
                      </a:pPr>
                      <a:r>
                        <a:rPr lang="en-US" sz="1800" b="1" kern="100" dirty="0">
                          <a:solidFill>
                            <a:schemeClr val="tx2"/>
                          </a:solidFill>
                          <a:effectLst/>
                        </a:rPr>
                        <a:t>5</a:t>
                      </a:r>
                      <a:r>
                        <a:rPr lang="zh-TW" sz="1800" kern="100" dirty="0">
                          <a:effectLst/>
                        </a:rPr>
                        <a:t>個</a:t>
                      </a:r>
                      <a:r>
                        <a:rPr lang="zh-TW" sz="1800" kern="100" dirty="0" smtClean="0">
                          <a:effectLst/>
                        </a:rPr>
                        <a:t>月</a:t>
                      </a:r>
                      <a:endParaRPr lang="en-US" altLang="zh-TW" sz="1800" kern="100" dirty="0" smtClean="0">
                        <a:effectLst/>
                      </a:endParaRPr>
                    </a:p>
                    <a:p>
                      <a:pPr>
                        <a:lnSpc>
                          <a:spcPct val="150000"/>
                        </a:lnSpc>
                        <a:spcAft>
                          <a:spcPts val="0"/>
                        </a:spcAft>
                      </a:pPr>
                      <a:r>
                        <a:rPr lang="en-US" sz="1600" kern="100" dirty="0" smtClean="0">
                          <a:effectLst/>
                        </a:rPr>
                        <a:t>(</a:t>
                      </a:r>
                      <a:r>
                        <a:rPr lang="en-US" sz="1600" kern="100" dirty="0">
                          <a:effectLst/>
                        </a:rPr>
                        <a:t>1</a:t>
                      </a:r>
                      <a:r>
                        <a:rPr lang="zh-TW" sz="1600" kern="100" dirty="0">
                          <a:effectLst/>
                        </a:rPr>
                        <a:t>個月課程及</a:t>
                      </a:r>
                      <a:r>
                        <a:rPr lang="en-US" sz="1600" kern="100" dirty="0">
                          <a:effectLst/>
                        </a:rPr>
                        <a:t>4</a:t>
                      </a:r>
                      <a:r>
                        <a:rPr lang="zh-TW" sz="1600" kern="100" dirty="0">
                          <a:effectLst/>
                        </a:rPr>
                        <a:t>個月實習</a:t>
                      </a:r>
                      <a:r>
                        <a:rPr lang="en-US" sz="1600" kern="100" dirty="0">
                          <a:effectLst/>
                        </a:rPr>
                        <a:t>)</a:t>
                      </a:r>
                      <a:endParaRPr lang="zh-TW" sz="1600" kern="100" dirty="0">
                        <a:effectLst/>
                        <a:latin typeface="Times New Roman"/>
                        <a:ea typeface="標楷體"/>
                      </a:endParaRPr>
                    </a:p>
                  </a:txBody>
                  <a:tcPr marL="42053" marR="42053" marT="0" marB="0"/>
                </a:tc>
                <a:tc>
                  <a:txBody>
                    <a:bodyPr/>
                    <a:lstStyle/>
                    <a:p>
                      <a:pPr>
                        <a:lnSpc>
                          <a:spcPct val="150000"/>
                        </a:lnSpc>
                        <a:spcAft>
                          <a:spcPts val="0"/>
                        </a:spcAft>
                      </a:pPr>
                      <a:r>
                        <a:rPr lang="en-US" sz="1600" b="1" kern="100" dirty="0">
                          <a:solidFill>
                            <a:schemeClr val="tx2"/>
                          </a:solidFill>
                          <a:effectLst/>
                        </a:rPr>
                        <a:t>7</a:t>
                      </a:r>
                      <a:r>
                        <a:rPr lang="zh-TW" sz="1600" kern="100" dirty="0">
                          <a:effectLst/>
                        </a:rPr>
                        <a:t>個月</a:t>
                      </a:r>
                      <a:r>
                        <a:rPr lang="en-US" sz="1600" kern="100" dirty="0">
                          <a:effectLst/>
                        </a:rPr>
                        <a:t>(1</a:t>
                      </a:r>
                      <a:r>
                        <a:rPr lang="zh-TW" sz="1600" kern="100" dirty="0">
                          <a:effectLst/>
                        </a:rPr>
                        <a:t>個月客製化課程及</a:t>
                      </a:r>
                      <a:r>
                        <a:rPr lang="en-US" sz="1600" kern="100" dirty="0">
                          <a:effectLst/>
                        </a:rPr>
                        <a:t>6</a:t>
                      </a:r>
                      <a:r>
                        <a:rPr lang="zh-TW" sz="1600" kern="100" dirty="0">
                          <a:effectLst/>
                        </a:rPr>
                        <a:t>個月實習</a:t>
                      </a:r>
                      <a:r>
                        <a:rPr lang="en-US" sz="1600" kern="100" dirty="0">
                          <a:effectLst/>
                        </a:rPr>
                        <a:t>)</a:t>
                      </a:r>
                      <a:endParaRPr lang="zh-TW" sz="1600" kern="100" dirty="0">
                        <a:effectLst/>
                        <a:latin typeface="Times New Roman"/>
                        <a:ea typeface="標楷體"/>
                      </a:endParaRPr>
                    </a:p>
                  </a:txBody>
                  <a:tcPr marL="42053" marR="42053" marT="0" marB="0"/>
                </a:tc>
              </a:tr>
              <a:tr h="1398446">
                <a:tc>
                  <a:txBody>
                    <a:bodyPr/>
                    <a:lstStyle/>
                    <a:p>
                      <a:pPr>
                        <a:lnSpc>
                          <a:spcPct val="150000"/>
                        </a:lnSpc>
                        <a:spcAft>
                          <a:spcPts val="0"/>
                        </a:spcAft>
                      </a:pPr>
                      <a:r>
                        <a:rPr lang="zh-TW" sz="2400" kern="100" dirty="0">
                          <a:effectLst/>
                        </a:rPr>
                        <a:t>結訓分發</a:t>
                      </a:r>
                      <a:endParaRPr lang="zh-TW" sz="2400" kern="100" dirty="0">
                        <a:effectLst/>
                        <a:latin typeface="Times New Roman"/>
                        <a:ea typeface="標楷體"/>
                      </a:endParaRPr>
                    </a:p>
                  </a:txBody>
                  <a:tcPr marL="42053" marR="42053" marT="0" marB="0"/>
                </a:tc>
                <a:tc>
                  <a:txBody>
                    <a:bodyPr/>
                    <a:lstStyle/>
                    <a:p>
                      <a:pPr>
                        <a:lnSpc>
                          <a:spcPct val="150000"/>
                        </a:lnSpc>
                        <a:spcAft>
                          <a:spcPts val="0"/>
                        </a:spcAft>
                      </a:pPr>
                      <a:r>
                        <a:rPr lang="zh-TW" sz="1600" kern="100" dirty="0">
                          <a:effectLst/>
                        </a:rPr>
                        <a:t>結訓前通過排名測驗後，依成績選擇志願。</a:t>
                      </a:r>
                    </a:p>
                    <a:p>
                      <a:pPr>
                        <a:lnSpc>
                          <a:spcPct val="150000"/>
                        </a:lnSpc>
                        <a:spcAft>
                          <a:spcPts val="0"/>
                        </a:spcAft>
                      </a:pPr>
                      <a:r>
                        <a:rPr lang="en-US" sz="1600" kern="100" dirty="0">
                          <a:effectLst/>
                        </a:rPr>
                        <a:t> </a:t>
                      </a:r>
                      <a:endParaRPr lang="zh-TW" sz="1600" kern="100" dirty="0">
                        <a:effectLst/>
                        <a:latin typeface="Times New Roman"/>
                        <a:ea typeface="標楷體"/>
                      </a:endParaRPr>
                    </a:p>
                  </a:txBody>
                  <a:tcPr marL="42053" marR="42053" marT="0" marB="0"/>
                </a:tc>
                <a:tc>
                  <a:txBody>
                    <a:bodyPr/>
                    <a:lstStyle/>
                    <a:p>
                      <a:pPr>
                        <a:lnSpc>
                          <a:spcPct val="150000"/>
                        </a:lnSpc>
                        <a:spcAft>
                          <a:spcPts val="0"/>
                        </a:spcAft>
                      </a:pPr>
                      <a:r>
                        <a:rPr lang="zh-TW" sz="1600" kern="100" dirty="0">
                          <a:effectLst/>
                        </a:rPr>
                        <a:t>繳交實習報告，由遴選委員會決定是否適任派職。由司法部直接派職。</a:t>
                      </a:r>
                    </a:p>
                    <a:p>
                      <a:pPr>
                        <a:lnSpc>
                          <a:spcPct val="150000"/>
                        </a:lnSpc>
                        <a:spcAft>
                          <a:spcPts val="0"/>
                        </a:spcAft>
                      </a:pPr>
                      <a:r>
                        <a:rPr lang="en-US" sz="1600" kern="100" dirty="0">
                          <a:effectLst/>
                        </a:rPr>
                        <a:t> </a:t>
                      </a:r>
                      <a:endParaRPr lang="zh-TW" sz="1600" kern="100" dirty="0">
                        <a:effectLst/>
                        <a:latin typeface="Times New Roman"/>
                        <a:ea typeface="標楷體"/>
                      </a:endParaRPr>
                    </a:p>
                  </a:txBody>
                  <a:tcPr marL="42053" marR="42053" marT="0" marB="0"/>
                </a:tc>
                <a:tc>
                  <a:txBody>
                    <a:bodyPr/>
                    <a:lstStyle/>
                    <a:p>
                      <a:pPr>
                        <a:lnSpc>
                          <a:spcPct val="150000"/>
                        </a:lnSpc>
                        <a:spcAft>
                          <a:spcPts val="0"/>
                        </a:spcAft>
                      </a:pPr>
                      <a:r>
                        <a:rPr lang="zh-TW" sz="1600" kern="100" dirty="0">
                          <a:effectLst/>
                        </a:rPr>
                        <a:t>通過遴選委員會結訓面試決定是否適任。由司法部直接派職。</a:t>
                      </a:r>
                      <a:endParaRPr lang="zh-TW" sz="1600" kern="100" dirty="0">
                        <a:effectLst/>
                        <a:latin typeface="Times New Roman"/>
                        <a:ea typeface="標楷體"/>
                      </a:endParaRPr>
                    </a:p>
                  </a:txBody>
                  <a:tcPr marL="42053" marR="42053" marT="0" marB="0"/>
                </a:tc>
              </a:tr>
              <a:tr h="864051">
                <a:tc>
                  <a:txBody>
                    <a:bodyPr/>
                    <a:lstStyle/>
                    <a:p>
                      <a:pPr>
                        <a:lnSpc>
                          <a:spcPct val="150000"/>
                        </a:lnSpc>
                        <a:spcAft>
                          <a:spcPts val="0"/>
                        </a:spcAft>
                      </a:pPr>
                      <a:r>
                        <a:rPr lang="zh-TW" sz="2400" kern="100" dirty="0">
                          <a:effectLst/>
                        </a:rPr>
                        <a:t>派職</a:t>
                      </a:r>
                      <a:endParaRPr lang="zh-TW" sz="2400" kern="100" dirty="0">
                        <a:effectLst/>
                        <a:latin typeface="Times New Roman"/>
                        <a:ea typeface="標楷體"/>
                      </a:endParaRPr>
                    </a:p>
                  </a:txBody>
                  <a:tcPr marL="42053" marR="42053" marT="0" marB="0"/>
                </a:tc>
                <a:tc>
                  <a:txBody>
                    <a:bodyPr/>
                    <a:lstStyle/>
                    <a:p>
                      <a:pPr>
                        <a:lnSpc>
                          <a:spcPct val="150000"/>
                        </a:lnSpc>
                        <a:spcAft>
                          <a:spcPts val="0"/>
                        </a:spcAft>
                      </a:pPr>
                      <a:r>
                        <a:rPr lang="zh-TW" sz="1600" kern="100" dirty="0">
                          <a:effectLst/>
                        </a:rPr>
                        <a:t>擔任基層法官或檢察官</a:t>
                      </a:r>
                      <a:endParaRPr lang="zh-TW" sz="1600" kern="100" dirty="0">
                        <a:effectLst/>
                        <a:latin typeface="Times New Roman"/>
                        <a:ea typeface="標楷體"/>
                      </a:endParaRPr>
                    </a:p>
                  </a:txBody>
                  <a:tcPr marL="42053" marR="42053" marT="0" marB="0"/>
                </a:tc>
                <a:tc>
                  <a:txBody>
                    <a:bodyPr/>
                    <a:lstStyle/>
                    <a:p>
                      <a:pPr>
                        <a:lnSpc>
                          <a:spcPct val="150000"/>
                        </a:lnSpc>
                        <a:spcAft>
                          <a:spcPts val="0"/>
                        </a:spcAft>
                      </a:pPr>
                      <a:r>
                        <a:rPr lang="zh-TW" sz="1600" kern="100">
                          <a:effectLst/>
                        </a:rPr>
                        <a:t>擔任基層法官或檢察官</a:t>
                      </a:r>
                      <a:endParaRPr lang="zh-TW" sz="1600" kern="100">
                        <a:effectLst/>
                        <a:latin typeface="Times New Roman"/>
                        <a:ea typeface="標楷體"/>
                      </a:endParaRPr>
                    </a:p>
                  </a:txBody>
                  <a:tcPr marL="42053" marR="42053" marT="0" marB="0"/>
                </a:tc>
                <a:tc>
                  <a:txBody>
                    <a:bodyPr/>
                    <a:lstStyle/>
                    <a:p>
                      <a:pPr>
                        <a:lnSpc>
                          <a:spcPct val="150000"/>
                        </a:lnSpc>
                        <a:spcAft>
                          <a:spcPts val="0"/>
                        </a:spcAft>
                      </a:pPr>
                      <a:r>
                        <a:rPr lang="zh-TW" sz="1600" kern="100" dirty="0">
                          <a:effectLst/>
                        </a:rPr>
                        <a:t>可由司法部</a:t>
                      </a:r>
                      <a:r>
                        <a:rPr lang="zh-TW" sz="1600" kern="100" dirty="0">
                          <a:solidFill>
                            <a:schemeClr val="tx2"/>
                          </a:solidFill>
                          <a:effectLst/>
                        </a:rPr>
                        <a:t>任命成為任何一個層級的職位</a:t>
                      </a:r>
                      <a:endParaRPr lang="zh-TW" sz="1600" kern="100" dirty="0">
                        <a:solidFill>
                          <a:schemeClr val="tx2"/>
                        </a:solidFill>
                        <a:effectLst/>
                        <a:latin typeface="Times New Roman"/>
                        <a:ea typeface="標楷體"/>
                      </a:endParaRPr>
                    </a:p>
                  </a:txBody>
                  <a:tcPr marL="42053" marR="42053" marT="0" marB="0"/>
                </a:tc>
              </a:tr>
              <a:tr h="638238">
                <a:tc>
                  <a:txBody>
                    <a:bodyPr/>
                    <a:lstStyle/>
                    <a:p>
                      <a:pPr>
                        <a:lnSpc>
                          <a:spcPct val="150000"/>
                        </a:lnSpc>
                        <a:spcAft>
                          <a:spcPts val="0"/>
                        </a:spcAft>
                      </a:pPr>
                      <a:r>
                        <a:rPr lang="zh-TW" sz="2000" kern="100" dirty="0" smtClean="0">
                          <a:effectLst/>
                        </a:rPr>
                        <a:t>分</a:t>
                      </a:r>
                      <a:r>
                        <a:rPr lang="zh-TW" sz="2000" kern="100" dirty="0">
                          <a:effectLst/>
                        </a:rPr>
                        <a:t>科訓練</a:t>
                      </a:r>
                      <a:endParaRPr lang="zh-TW" sz="2000" kern="100" dirty="0">
                        <a:effectLst/>
                        <a:latin typeface="Times New Roman"/>
                        <a:ea typeface="標楷體"/>
                      </a:endParaRPr>
                    </a:p>
                  </a:txBody>
                  <a:tcPr marL="42053" marR="42053" marT="0" marB="0"/>
                </a:tc>
                <a:tc>
                  <a:txBody>
                    <a:bodyPr/>
                    <a:lstStyle/>
                    <a:p>
                      <a:pPr>
                        <a:lnSpc>
                          <a:spcPct val="150000"/>
                        </a:lnSpc>
                        <a:spcAft>
                          <a:spcPts val="0"/>
                        </a:spcAft>
                      </a:pPr>
                      <a:r>
                        <a:rPr lang="en-US" sz="1600" kern="100" dirty="0">
                          <a:effectLst/>
                        </a:rPr>
                        <a:t>18</a:t>
                      </a:r>
                      <a:r>
                        <a:rPr lang="zh-TW" sz="1600" kern="100" dirty="0">
                          <a:effectLst/>
                        </a:rPr>
                        <a:t>週</a:t>
                      </a:r>
                      <a:endParaRPr lang="zh-TW" sz="1600" kern="100" dirty="0">
                        <a:effectLst/>
                        <a:latin typeface="Times New Roman"/>
                        <a:ea typeface="標楷體"/>
                      </a:endParaRPr>
                    </a:p>
                  </a:txBody>
                  <a:tcPr marL="42053" marR="42053" marT="0" marB="0"/>
                </a:tc>
                <a:tc>
                  <a:txBody>
                    <a:bodyPr/>
                    <a:lstStyle/>
                    <a:p>
                      <a:pPr>
                        <a:lnSpc>
                          <a:spcPct val="150000"/>
                        </a:lnSpc>
                        <a:spcAft>
                          <a:spcPts val="0"/>
                        </a:spcAft>
                      </a:pPr>
                      <a:r>
                        <a:rPr lang="en-US" sz="1600" kern="100" dirty="0">
                          <a:effectLst/>
                        </a:rPr>
                        <a:t>2</a:t>
                      </a:r>
                      <a:r>
                        <a:rPr lang="zh-TW" sz="1600" kern="100" dirty="0">
                          <a:effectLst/>
                        </a:rPr>
                        <a:t>個月</a:t>
                      </a:r>
                      <a:endParaRPr lang="zh-TW" sz="1600" kern="100" dirty="0">
                        <a:effectLst/>
                        <a:latin typeface="Times New Roman"/>
                        <a:ea typeface="標楷體"/>
                      </a:endParaRPr>
                    </a:p>
                  </a:txBody>
                  <a:tcPr marL="42053" marR="42053" marT="0" marB="0"/>
                </a:tc>
                <a:tc>
                  <a:txBody>
                    <a:bodyPr/>
                    <a:lstStyle/>
                    <a:p>
                      <a:pPr>
                        <a:lnSpc>
                          <a:spcPct val="150000"/>
                        </a:lnSpc>
                        <a:spcAft>
                          <a:spcPts val="0"/>
                        </a:spcAft>
                      </a:pPr>
                      <a:r>
                        <a:rPr lang="en-US" sz="1600" kern="100" dirty="0">
                          <a:effectLst/>
                        </a:rPr>
                        <a:t>2</a:t>
                      </a:r>
                      <a:r>
                        <a:rPr lang="zh-TW" sz="1600" kern="100" dirty="0">
                          <a:effectLst/>
                        </a:rPr>
                        <a:t>個月</a:t>
                      </a:r>
                      <a:endParaRPr lang="zh-TW" sz="1600" kern="100" dirty="0">
                        <a:effectLst/>
                        <a:latin typeface="Times New Roman"/>
                        <a:ea typeface="標楷體"/>
                      </a:endParaRPr>
                    </a:p>
                  </a:txBody>
                  <a:tcPr marL="42053" marR="42053" marT="0" marB="0"/>
                </a:tc>
              </a:tr>
            </a:tbl>
          </a:graphicData>
        </a:graphic>
      </p:graphicFrame>
    </p:spTree>
    <p:extLst>
      <p:ext uri="{BB962C8B-B14F-4D97-AF65-F5344CB8AC3E}">
        <p14:creationId xmlns:p14="http://schemas.microsoft.com/office/powerpoint/2010/main" val="3604856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718"/>
            <a:ext cx="7931224" cy="1116042"/>
          </a:xfrm>
        </p:spPr>
        <p:txBody>
          <a:bodyPr/>
          <a:lstStyle/>
          <a:p>
            <a:pPr algn="ctr"/>
            <a:r>
              <a:rPr lang="zh-TW" altLang="en-US" dirty="0" smtClean="0"/>
              <a:t>司法官職前養成課程</a:t>
            </a:r>
            <a:endParaRPr lang="zh-TW" altLang="en-US" dirty="0"/>
          </a:p>
        </p:txBody>
      </p:sp>
      <p:graphicFrame>
        <p:nvGraphicFramePr>
          <p:cNvPr id="6" name="內容版面配置區 5"/>
          <p:cNvGraphicFramePr>
            <a:graphicFrameLocks noGrp="1"/>
          </p:cNvGraphicFramePr>
          <p:nvPr>
            <p:ph sz="half" idx="1"/>
            <p:extLst>
              <p:ext uri="{D42A27DB-BD31-4B8C-83A1-F6EECF244321}">
                <p14:modId xmlns:p14="http://schemas.microsoft.com/office/powerpoint/2010/main" val="3548265620"/>
              </p:ext>
            </p:extLst>
          </p:nvPr>
        </p:nvGraphicFramePr>
        <p:xfrm>
          <a:off x="467544" y="1574800"/>
          <a:ext cx="4454976"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內容版面配置區 4"/>
          <p:cNvPicPr>
            <a:picLocks noGrp="1" noChangeAspect="1"/>
          </p:cNvPicPr>
          <p:nvPr>
            <p:ph sz="half" idx="2"/>
          </p:nvPr>
        </p:nvPicPr>
        <p:blipFill>
          <a:blip r:embed="rId8" cstate="print">
            <a:extLst>
              <a:ext uri="{28A0092B-C50C-407E-A947-70E740481C1C}">
                <a14:useLocalDpi xmlns:a14="http://schemas.microsoft.com/office/drawing/2010/main" val="0"/>
              </a:ext>
            </a:extLst>
          </a:blip>
          <a:stretch>
            <a:fillRect/>
          </a:stretch>
        </p:blipFill>
        <p:spPr>
          <a:xfrm>
            <a:off x="5076056" y="1628800"/>
            <a:ext cx="3370907" cy="4494543"/>
          </a:xfrm>
          <a:prstGeom prst="rect">
            <a:avLst/>
          </a:prstGeom>
          <a:ln>
            <a:noFill/>
          </a:ln>
          <a:effectLst>
            <a:softEdge rad="112500"/>
          </a:effectLst>
        </p:spPr>
      </p:pic>
      <p:pic>
        <p:nvPicPr>
          <p:cNvPr id="7"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946" y="147683"/>
            <a:ext cx="528396" cy="356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19112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70566"/>
            <a:ext cx="7643192" cy="1371600"/>
          </a:xfrm>
        </p:spPr>
        <p:txBody>
          <a:bodyPr/>
          <a:lstStyle/>
          <a:p>
            <a:pPr algn="ctr"/>
            <a:r>
              <a:rPr lang="zh-TW" altLang="en-US" b="1" dirty="0" smtClean="0"/>
              <a:t>後記</a:t>
            </a:r>
            <a:endParaRPr lang="zh-TW" altLang="en-US" b="1"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1479148388"/>
              </p:ext>
            </p:extLst>
          </p:nvPr>
        </p:nvGraphicFramePr>
        <p:xfrm>
          <a:off x="457200" y="1268760"/>
          <a:ext cx="8363272"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033" y="47824"/>
            <a:ext cx="542693" cy="356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5772" y="47823"/>
            <a:ext cx="513764" cy="36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7664" y="47823"/>
            <a:ext cx="528396" cy="356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8723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7824"/>
            <a:ext cx="7643192" cy="1076920"/>
          </a:xfrm>
        </p:spPr>
        <p:txBody>
          <a:bodyPr/>
          <a:lstStyle/>
          <a:p>
            <a:pPr algn="ctr"/>
            <a:r>
              <a:rPr lang="zh-TW" altLang="en-US" dirty="0" smtClean="0"/>
              <a:t>考察心得</a:t>
            </a:r>
            <a:endParaRPr lang="zh-TW" altLang="en-US" dirty="0"/>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1478064685"/>
              </p:ext>
            </p:extLst>
          </p:nvPr>
        </p:nvGraphicFramePr>
        <p:xfrm>
          <a:off x="457200" y="1412776"/>
          <a:ext cx="8435280" cy="4713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033" y="47824"/>
            <a:ext cx="542693" cy="356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5772" y="47823"/>
            <a:ext cx="513764" cy="36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7664" y="47823"/>
            <a:ext cx="528396" cy="356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749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7824"/>
            <a:ext cx="8291264" cy="788888"/>
          </a:xfrm>
        </p:spPr>
        <p:txBody>
          <a:bodyPr>
            <a:normAutofit fontScale="90000"/>
          </a:bodyPr>
          <a:lstStyle/>
          <a:p>
            <a:pPr algn="ctr"/>
            <a:r>
              <a:rPr lang="en-US" altLang="zh-TW" sz="3600" dirty="0" smtClean="0">
                <a:latin typeface="+mj-ea"/>
              </a:rPr>
              <a:t/>
            </a:r>
            <a:br>
              <a:rPr lang="en-US" altLang="zh-TW" sz="3600" dirty="0" smtClean="0">
                <a:latin typeface="+mj-ea"/>
              </a:rPr>
            </a:br>
            <a:r>
              <a:rPr lang="zh-TW" altLang="en-US" sz="3600" dirty="0" smtClean="0">
                <a:latin typeface="+mj-ea"/>
              </a:rPr>
              <a:t>行程介紹</a:t>
            </a:r>
            <a:endParaRPr lang="zh-TW" altLang="en-US" sz="11500" dirty="0">
              <a:latin typeface="+mj-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33" y="47824"/>
            <a:ext cx="542693" cy="356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772" y="47823"/>
            <a:ext cx="513764" cy="36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47823"/>
            <a:ext cx="528396" cy="356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內容版面配置區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365624" y="764704"/>
            <a:ext cx="7950792" cy="5760641"/>
          </a:xfrm>
        </p:spPr>
      </p:pic>
    </p:spTree>
    <p:extLst>
      <p:ext uri="{BB962C8B-B14F-4D97-AF65-F5344CB8AC3E}">
        <p14:creationId xmlns:p14="http://schemas.microsoft.com/office/powerpoint/2010/main" val="1998425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圖片版面配置區 1"/>
          <p:cNvSpPr>
            <a:spLocks noGrp="1"/>
          </p:cNvSpPr>
          <p:nvPr>
            <p:ph type="pic" idx="1"/>
          </p:nvPr>
        </p:nvSpPr>
        <p:spPr/>
      </p:sp>
      <p:sp>
        <p:nvSpPr>
          <p:cNvPr id="4" name="標題 3"/>
          <p:cNvSpPr>
            <a:spLocks noGrp="1"/>
          </p:cNvSpPr>
          <p:nvPr>
            <p:ph type="title"/>
          </p:nvPr>
        </p:nvSpPr>
        <p:spPr/>
        <p:txBody>
          <a:bodyPr/>
          <a:lstStyle/>
          <a:p>
            <a:pPr algn="ctr"/>
            <a:r>
              <a:rPr lang="zh-TW" altLang="en-US" dirty="0" smtClean="0"/>
              <a:t>謝謝聆聽</a:t>
            </a:r>
            <a:endParaRPr lang="zh-TW" altLang="en-US" dirty="0"/>
          </a:p>
        </p:txBody>
      </p:sp>
    </p:spTree>
    <p:extLst>
      <p:ext uri="{BB962C8B-B14F-4D97-AF65-F5344CB8AC3E}">
        <p14:creationId xmlns:p14="http://schemas.microsoft.com/office/powerpoint/2010/main" val="245113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87424"/>
            <a:ext cx="8291264" cy="1080120"/>
          </a:xfrm>
        </p:spPr>
        <p:txBody>
          <a:bodyPr>
            <a:normAutofit fontScale="90000"/>
          </a:bodyPr>
          <a:lstStyle/>
          <a:p>
            <a:pPr algn="ctr"/>
            <a:r>
              <a:rPr lang="en-US" altLang="zh-TW" sz="3600" dirty="0" smtClean="0">
                <a:latin typeface="+mj-ea"/>
              </a:rPr>
              <a:t/>
            </a:r>
            <a:br>
              <a:rPr lang="en-US" altLang="zh-TW" sz="3600" dirty="0" smtClean="0">
                <a:latin typeface="+mj-ea"/>
              </a:rPr>
            </a:br>
            <a:r>
              <a:rPr lang="zh-TW" altLang="en-US" sz="3600" dirty="0" smtClean="0">
                <a:latin typeface="+mj-ea"/>
              </a:rPr>
              <a:t>行程介紹</a:t>
            </a:r>
            <a:endParaRPr lang="zh-TW" altLang="en-US" sz="11500" dirty="0">
              <a:latin typeface="+mj-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33" y="47824"/>
            <a:ext cx="542693" cy="356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772" y="47823"/>
            <a:ext cx="513764" cy="36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47823"/>
            <a:ext cx="528396" cy="356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內容版面配置區 3"/>
          <p:cNvPicPr>
            <a:picLocks noGrp="1" noChangeAspect="1"/>
          </p:cNvPicPr>
          <p:nvPr>
            <p:ph idx="1"/>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8379" y="620688"/>
            <a:ext cx="7950792" cy="5760641"/>
          </a:xfrm>
        </p:spPr>
      </p:pic>
      <p:sp>
        <p:nvSpPr>
          <p:cNvPr id="6" name="文字方塊 5"/>
          <p:cNvSpPr txBox="1"/>
          <p:nvPr/>
        </p:nvSpPr>
        <p:spPr>
          <a:xfrm>
            <a:off x="4572000" y="1124744"/>
            <a:ext cx="4248472"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altLang="zh-TW" dirty="0" smtClean="0">
                <a:solidFill>
                  <a:schemeClr val="tx1"/>
                </a:solidFill>
              </a:rPr>
              <a:t>9/25</a:t>
            </a:r>
            <a:r>
              <a:rPr lang="zh-TW" altLang="en-US" dirty="0" smtClean="0">
                <a:solidFill>
                  <a:schemeClr val="tx1"/>
                </a:solidFill>
              </a:rPr>
              <a:t>荷蘭</a:t>
            </a:r>
            <a:r>
              <a:rPr lang="en-US" altLang="zh-TW" dirty="0" smtClean="0">
                <a:solidFill>
                  <a:schemeClr val="tx1"/>
                </a:solidFill>
              </a:rPr>
              <a:t>:</a:t>
            </a:r>
          </a:p>
          <a:p>
            <a:r>
              <a:rPr lang="en-US" altLang="zh-TW" dirty="0" smtClean="0">
                <a:solidFill>
                  <a:schemeClr val="tx1"/>
                </a:solidFill>
              </a:rPr>
              <a:t>1.</a:t>
            </a:r>
            <a:r>
              <a:rPr lang="zh-TW" altLang="en-US" dirty="0" smtClean="0">
                <a:solidFill>
                  <a:schemeClr val="tx1"/>
                </a:solidFill>
              </a:rPr>
              <a:t>海牙地區檢察署</a:t>
            </a:r>
            <a:r>
              <a:rPr lang="en-US" altLang="zh-TW" dirty="0" smtClean="0">
                <a:solidFill>
                  <a:schemeClr val="tx1"/>
                </a:solidFill>
              </a:rPr>
              <a:t>(OM Den Haag)</a:t>
            </a:r>
          </a:p>
          <a:p>
            <a:r>
              <a:rPr lang="en-US" altLang="zh-TW" dirty="0" smtClean="0">
                <a:solidFill>
                  <a:schemeClr val="tx1"/>
                </a:solidFill>
              </a:rPr>
              <a:t>2.</a:t>
            </a:r>
            <a:r>
              <a:rPr lang="zh-TW" altLang="en-US" dirty="0" smtClean="0">
                <a:solidFill>
                  <a:schemeClr val="tx1"/>
                </a:solidFill>
              </a:rPr>
              <a:t>荷蘭公共安全及司法部研究與文獻中 心</a:t>
            </a:r>
            <a:r>
              <a:rPr lang="en-US" altLang="zh-TW" dirty="0" smtClean="0">
                <a:solidFill>
                  <a:schemeClr val="tx1"/>
                </a:solidFill>
              </a:rPr>
              <a:t>WODC</a:t>
            </a:r>
            <a:r>
              <a:rPr lang="en-US" altLang="zh-TW" dirty="0" smtClean="0"/>
              <a:t>	</a:t>
            </a:r>
          </a:p>
        </p:txBody>
      </p:sp>
      <p:sp>
        <p:nvSpPr>
          <p:cNvPr id="10" name="文字方塊 9"/>
          <p:cNvSpPr txBox="1"/>
          <p:nvPr/>
        </p:nvSpPr>
        <p:spPr>
          <a:xfrm>
            <a:off x="107033" y="1708511"/>
            <a:ext cx="3816895"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zh-TW" dirty="0" smtClean="0">
                <a:solidFill>
                  <a:schemeClr val="tx1"/>
                </a:solidFill>
              </a:rPr>
              <a:t>9/26</a:t>
            </a:r>
            <a:r>
              <a:rPr lang="zh-TW" altLang="en-US" dirty="0" smtClean="0">
                <a:solidFill>
                  <a:schemeClr val="tx1"/>
                </a:solidFill>
              </a:rPr>
              <a:t>比利時</a:t>
            </a:r>
            <a:r>
              <a:rPr lang="en-US" altLang="zh-TW" dirty="0" smtClean="0">
                <a:solidFill>
                  <a:schemeClr val="tx1"/>
                </a:solidFill>
              </a:rPr>
              <a:t>:</a:t>
            </a:r>
          </a:p>
          <a:p>
            <a:r>
              <a:rPr lang="en-US" altLang="zh-TW" dirty="0" smtClean="0">
                <a:solidFill>
                  <a:schemeClr val="tx1"/>
                </a:solidFill>
              </a:rPr>
              <a:t>3.</a:t>
            </a:r>
            <a:r>
              <a:rPr lang="zh-TW" altLang="en-US" dirty="0" smtClean="0">
                <a:solidFill>
                  <a:schemeClr val="tx1"/>
                </a:solidFill>
              </a:rPr>
              <a:t>布魯塞爾一級法院 </a:t>
            </a:r>
            <a:r>
              <a:rPr lang="en-US" altLang="zh-TW" dirty="0" smtClean="0">
                <a:solidFill>
                  <a:schemeClr val="tx1"/>
                </a:solidFill>
              </a:rPr>
              <a:t>(Court of First Instance)</a:t>
            </a:r>
          </a:p>
          <a:p>
            <a:r>
              <a:rPr lang="en-US" altLang="zh-TW" dirty="0" smtClean="0">
                <a:solidFill>
                  <a:schemeClr val="tx1"/>
                </a:solidFill>
              </a:rPr>
              <a:t>4.</a:t>
            </a:r>
            <a:r>
              <a:rPr lang="zh-TW" altLang="en-US" dirty="0" smtClean="0">
                <a:solidFill>
                  <a:schemeClr val="tx1"/>
                </a:solidFill>
              </a:rPr>
              <a:t>比利時</a:t>
            </a:r>
            <a:r>
              <a:rPr lang="en-US" altLang="zh-TW" dirty="0" err="1" smtClean="0">
                <a:solidFill>
                  <a:schemeClr val="tx1"/>
                </a:solidFill>
              </a:rPr>
              <a:t>Beveren</a:t>
            </a:r>
            <a:r>
              <a:rPr lang="zh-TW" altLang="en-US" dirty="0" smtClean="0">
                <a:solidFill>
                  <a:schemeClr val="tx1"/>
                </a:solidFill>
              </a:rPr>
              <a:t>監獄	</a:t>
            </a:r>
            <a:endParaRPr lang="en-US" altLang="zh-TW" dirty="0" smtClean="0">
              <a:solidFill>
                <a:schemeClr val="tx1"/>
              </a:solidFill>
            </a:endParaRPr>
          </a:p>
        </p:txBody>
      </p:sp>
      <p:sp>
        <p:nvSpPr>
          <p:cNvPr id="11" name="文字方塊 10"/>
          <p:cNvSpPr txBox="1"/>
          <p:nvPr/>
        </p:nvSpPr>
        <p:spPr>
          <a:xfrm>
            <a:off x="4572000" y="2636912"/>
            <a:ext cx="4248472"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TW" dirty="0" smtClean="0">
                <a:solidFill>
                  <a:schemeClr val="tx1"/>
                </a:solidFill>
              </a:rPr>
              <a:t>9/27</a:t>
            </a:r>
            <a:r>
              <a:rPr lang="zh-TW" altLang="en-US" dirty="0" smtClean="0">
                <a:solidFill>
                  <a:schemeClr val="tx1"/>
                </a:solidFill>
              </a:rPr>
              <a:t>比利時</a:t>
            </a:r>
            <a:r>
              <a:rPr lang="en-US" altLang="zh-TW" dirty="0" smtClean="0">
                <a:solidFill>
                  <a:schemeClr val="tx1"/>
                </a:solidFill>
              </a:rPr>
              <a:t>:</a:t>
            </a:r>
          </a:p>
          <a:p>
            <a:r>
              <a:rPr lang="en-US" altLang="zh-TW" dirty="0" smtClean="0">
                <a:solidFill>
                  <a:schemeClr val="tx1"/>
                </a:solidFill>
              </a:rPr>
              <a:t>5.</a:t>
            </a:r>
            <a:r>
              <a:rPr lang="zh-TW" altLang="en-US" dirty="0" smtClean="0">
                <a:solidFill>
                  <a:schemeClr val="tx1"/>
                </a:solidFill>
              </a:rPr>
              <a:t>歐洲司法培訓網絡</a:t>
            </a:r>
            <a:r>
              <a:rPr lang="en-US" altLang="zh-TW" dirty="0" smtClean="0">
                <a:solidFill>
                  <a:schemeClr val="tx1"/>
                </a:solidFill>
              </a:rPr>
              <a:t>(European Judicial Training Network</a:t>
            </a:r>
            <a:r>
              <a:rPr lang="zh-TW" altLang="en-US" dirty="0" smtClean="0">
                <a:solidFill>
                  <a:schemeClr val="tx1"/>
                </a:solidFill>
              </a:rPr>
              <a:t>，</a:t>
            </a:r>
            <a:r>
              <a:rPr lang="en-US" altLang="zh-TW" dirty="0" smtClean="0">
                <a:solidFill>
                  <a:schemeClr val="tx1"/>
                </a:solidFill>
              </a:rPr>
              <a:t>EJTN)	</a:t>
            </a:r>
          </a:p>
          <a:p>
            <a:r>
              <a:rPr lang="en-US" altLang="zh-TW" dirty="0" smtClean="0">
                <a:solidFill>
                  <a:schemeClr val="tx1"/>
                </a:solidFill>
              </a:rPr>
              <a:t>6.</a:t>
            </a:r>
            <a:r>
              <a:rPr lang="zh-TW" altLang="en-US" dirty="0" smtClean="0">
                <a:solidFill>
                  <a:schemeClr val="tx1"/>
                </a:solidFill>
              </a:rPr>
              <a:t>比利時司法學院 </a:t>
            </a:r>
            <a:r>
              <a:rPr lang="en-US" altLang="zh-TW" dirty="0" smtClean="0">
                <a:solidFill>
                  <a:schemeClr val="tx1"/>
                </a:solidFill>
              </a:rPr>
              <a:t>(National Institute of Justice</a:t>
            </a:r>
            <a:r>
              <a:rPr lang="zh-TW" altLang="en-US" dirty="0" smtClean="0">
                <a:solidFill>
                  <a:schemeClr val="tx1"/>
                </a:solidFill>
              </a:rPr>
              <a:t>，</a:t>
            </a:r>
            <a:r>
              <a:rPr lang="en-US" altLang="zh-TW" dirty="0" smtClean="0">
                <a:solidFill>
                  <a:schemeClr val="tx1"/>
                </a:solidFill>
              </a:rPr>
              <a:t>IGO-IFJ)	</a:t>
            </a:r>
          </a:p>
        </p:txBody>
      </p:sp>
      <p:sp>
        <p:nvSpPr>
          <p:cNvPr id="12" name="文字方塊 11"/>
          <p:cNvSpPr txBox="1"/>
          <p:nvPr/>
        </p:nvSpPr>
        <p:spPr>
          <a:xfrm>
            <a:off x="107033" y="3717032"/>
            <a:ext cx="3846445" cy="1477328"/>
          </a:xfrm>
          <a:prstGeom prst="rect">
            <a:avLst/>
          </a:prstGeom>
          <a:solidFill>
            <a:srgbClr val="4EA87D"/>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altLang="zh-TW" dirty="0" smtClean="0">
                <a:solidFill>
                  <a:schemeClr val="bg1"/>
                </a:solidFill>
              </a:rPr>
              <a:t>9/28</a:t>
            </a:r>
            <a:r>
              <a:rPr lang="zh-TW" altLang="en-US" b="1" dirty="0" smtClean="0">
                <a:solidFill>
                  <a:schemeClr val="bg1"/>
                </a:solidFill>
              </a:rPr>
              <a:t>巴黎</a:t>
            </a:r>
            <a:r>
              <a:rPr lang="en-US" altLang="zh-TW" b="1" dirty="0" smtClean="0">
                <a:solidFill>
                  <a:schemeClr val="bg1"/>
                </a:solidFill>
              </a:rPr>
              <a:t>:</a:t>
            </a:r>
          </a:p>
          <a:p>
            <a:r>
              <a:rPr lang="en-US" altLang="zh-TW" b="1" u="sng" dirty="0" smtClean="0">
                <a:solidFill>
                  <a:schemeClr val="bg1"/>
                </a:solidFill>
              </a:rPr>
              <a:t>7.法國國家司法官學院巴黎院區</a:t>
            </a:r>
            <a:r>
              <a:rPr lang="en-US" altLang="zh-TW" b="1" u="sng" dirty="0">
                <a:solidFill>
                  <a:schemeClr val="bg1"/>
                </a:solidFill>
              </a:rPr>
              <a:t>(ENM Paris</a:t>
            </a:r>
            <a:r>
              <a:rPr lang="en-US" altLang="zh-TW" b="1" u="sng" dirty="0" smtClean="0">
                <a:solidFill>
                  <a:schemeClr val="bg1"/>
                </a:solidFill>
              </a:rPr>
              <a:t>)</a:t>
            </a:r>
          </a:p>
          <a:p>
            <a:r>
              <a:rPr lang="en-US" altLang="zh-TW" b="1" u="sng" dirty="0" smtClean="0">
                <a:solidFill>
                  <a:schemeClr val="bg1"/>
                </a:solidFill>
              </a:rPr>
              <a:t>8.</a:t>
            </a:r>
            <a:r>
              <a:rPr lang="zh-TW" altLang="en-US" b="1" u="sng" dirty="0" smtClean="0">
                <a:solidFill>
                  <a:schemeClr val="bg1"/>
                </a:solidFill>
              </a:rPr>
              <a:t>法國刑事法律與刑事制度社會學研究中心</a:t>
            </a:r>
            <a:r>
              <a:rPr lang="en-US" altLang="zh-TW" b="1" u="sng" dirty="0" smtClean="0">
                <a:solidFill>
                  <a:schemeClr val="bg1"/>
                </a:solidFill>
              </a:rPr>
              <a:t>(CESDIP)</a:t>
            </a:r>
            <a:endParaRPr lang="zh-TW" altLang="zh-TW" dirty="0">
              <a:solidFill>
                <a:schemeClr val="bg1"/>
              </a:solidFill>
            </a:endParaRPr>
          </a:p>
        </p:txBody>
      </p:sp>
      <p:sp>
        <p:nvSpPr>
          <p:cNvPr id="14" name="文字方塊 13"/>
          <p:cNvSpPr txBox="1"/>
          <p:nvPr/>
        </p:nvSpPr>
        <p:spPr>
          <a:xfrm>
            <a:off x="4572000" y="4599712"/>
            <a:ext cx="4248472" cy="923330"/>
          </a:xfrm>
          <a:prstGeom prst="rect">
            <a:avLst/>
          </a:prstGeom>
          <a:solidFill>
            <a:srgbClr val="FD9DF6"/>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altLang="zh-TW" dirty="0" smtClean="0">
                <a:solidFill>
                  <a:schemeClr val="tx1"/>
                </a:solidFill>
              </a:rPr>
              <a:t>9/29</a:t>
            </a:r>
            <a:r>
              <a:rPr lang="zh-TW" altLang="en-US" dirty="0" smtClean="0">
                <a:solidFill>
                  <a:schemeClr val="tx1"/>
                </a:solidFill>
              </a:rPr>
              <a:t>波爾多</a:t>
            </a:r>
            <a:r>
              <a:rPr lang="en-US" altLang="zh-TW" dirty="0" smtClean="0">
                <a:solidFill>
                  <a:schemeClr val="tx1"/>
                </a:solidFill>
              </a:rPr>
              <a:t>:</a:t>
            </a:r>
          </a:p>
          <a:p>
            <a:r>
              <a:rPr lang="en-US" altLang="zh-TW" dirty="0" smtClean="0">
                <a:solidFill>
                  <a:schemeClr val="tx1"/>
                </a:solidFill>
              </a:rPr>
              <a:t>9.</a:t>
            </a:r>
            <a:r>
              <a:rPr lang="zh-TW" altLang="en-US" dirty="0" smtClean="0">
                <a:solidFill>
                  <a:schemeClr val="tx1"/>
                </a:solidFill>
              </a:rPr>
              <a:t>法國國家司法官學院波爾多總院區</a:t>
            </a:r>
            <a:endParaRPr lang="en-US" altLang="zh-TW" dirty="0" smtClean="0">
              <a:solidFill>
                <a:schemeClr val="tx1"/>
              </a:solidFill>
            </a:endParaRPr>
          </a:p>
          <a:p>
            <a:r>
              <a:rPr lang="en-US" altLang="zh-TW" dirty="0" smtClean="0">
                <a:solidFill>
                  <a:schemeClr val="tx1"/>
                </a:solidFill>
              </a:rPr>
              <a:t>(ENM</a:t>
            </a:r>
            <a:r>
              <a:rPr lang="zh-TW" altLang="en-US" dirty="0" smtClean="0">
                <a:solidFill>
                  <a:schemeClr val="tx1"/>
                </a:solidFill>
              </a:rPr>
              <a:t> </a:t>
            </a:r>
            <a:r>
              <a:rPr lang="en-US" altLang="zh-TW" dirty="0" smtClean="0">
                <a:solidFill>
                  <a:schemeClr val="tx1"/>
                </a:solidFill>
              </a:rPr>
              <a:t>BORDEAUX)</a:t>
            </a:r>
            <a:r>
              <a:rPr lang="en-US" altLang="zh-TW" dirty="0" smtClean="0"/>
              <a:t>	</a:t>
            </a:r>
          </a:p>
        </p:txBody>
      </p:sp>
    </p:spTree>
    <p:extLst>
      <p:ext uri="{BB962C8B-B14F-4D97-AF65-F5344CB8AC3E}">
        <p14:creationId xmlns:p14="http://schemas.microsoft.com/office/powerpoint/2010/main" val="14389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9726" y="0"/>
            <a:ext cx="7461010" cy="620688"/>
          </a:xfrm>
        </p:spPr>
        <p:txBody>
          <a:bodyPr>
            <a:normAutofit fontScale="90000"/>
          </a:bodyPr>
          <a:lstStyle/>
          <a:p>
            <a:pPr algn="ctr"/>
            <a:r>
              <a:rPr lang="zh-TW" altLang="en-US" dirty="0" smtClean="0">
                <a:solidFill>
                  <a:schemeClr val="tx1"/>
                </a:solidFill>
                <a:latin typeface="+mn-ea"/>
                <a:ea typeface="+mn-ea"/>
              </a:rPr>
              <a:t>考察紀要</a:t>
            </a:r>
            <a:r>
              <a:rPr lang="en-US" altLang="zh-TW" dirty="0" smtClean="0">
                <a:solidFill>
                  <a:schemeClr val="tx1"/>
                </a:solidFill>
                <a:latin typeface="+mn-ea"/>
                <a:ea typeface="+mn-ea"/>
              </a:rPr>
              <a:t>-</a:t>
            </a:r>
            <a:r>
              <a:rPr lang="zh-TW" altLang="en-US" dirty="0" smtClean="0">
                <a:solidFill>
                  <a:schemeClr val="tx1"/>
                </a:solidFill>
                <a:latin typeface="+mn-ea"/>
                <a:ea typeface="+mn-ea"/>
              </a:rPr>
              <a:t>海牙地區檢察署</a:t>
            </a:r>
            <a:endParaRPr lang="zh-TW" altLang="en-US" dirty="0">
              <a:solidFill>
                <a:schemeClr val="tx1"/>
              </a:solidFill>
              <a:latin typeface="+mn-ea"/>
              <a:ea typeface="+mn-ea"/>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088651506"/>
              </p:ext>
            </p:extLst>
          </p:nvPr>
        </p:nvGraphicFramePr>
        <p:xfrm>
          <a:off x="142512" y="620688"/>
          <a:ext cx="8785445" cy="6126387"/>
        </p:xfrm>
        <a:graphic>
          <a:graphicData uri="http://schemas.openxmlformats.org/drawingml/2006/table">
            <a:tbl>
              <a:tblPr firstRow="1" firstCol="1" bandRow="1">
                <a:tableStyleId>{5C22544A-7EE6-4342-B048-85BDC9FD1C3A}</a:tableStyleId>
              </a:tblPr>
              <a:tblGrid>
                <a:gridCol w="1756669"/>
                <a:gridCol w="1756669"/>
                <a:gridCol w="1756669"/>
                <a:gridCol w="1757719"/>
                <a:gridCol w="1757719"/>
              </a:tblGrid>
              <a:tr h="357953">
                <a:tc gridSpan="5">
                  <a:txBody>
                    <a:bodyPr/>
                    <a:lstStyle/>
                    <a:p>
                      <a:pPr algn="ctr">
                        <a:lnSpc>
                          <a:spcPct val="150000"/>
                        </a:lnSpc>
                        <a:spcAft>
                          <a:spcPts val="0"/>
                        </a:spcAft>
                      </a:pPr>
                      <a:r>
                        <a:rPr lang="zh-TW" altLang="en-US" sz="2400" kern="100" dirty="0" smtClean="0">
                          <a:effectLst/>
                          <a:latin typeface="Times New Roman"/>
                          <a:ea typeface="標楷體"/>
                        </a:rPr>
                        <a:t>荷蘭司法官職前養成舊制</a:t>
                      </a:r>
                      <a:r>
                        <a:rPr lang="en-US" altLang="zh-TW" sz="2400" kern="100" dirty="0" smtClean="0">
                          <a:effectLst/>
                          <a:latin typeface="Times New Roman"/>
                          <a:ea typeface="標楷體"/>
                        </a:rPr>
                        <a:t>(2012</a:t>
                      </a:r>
                      <a:r>
                        <a:rPr lang="zh-TW" altLang="en-US" sz="2400" kern="100" dirty="0" smtClean="0">
                          <a:effectLst/>
                          <a:latin typeface="Times New Roman"/>
                          <a:ea typeface="標楷體"/>
                        </a:rPr>
                        <a:t>年以前</a:t>
                      </a:r>
                      <a:r>
                        <a:rPr lang="en-US" altLang="zh-TW" sz="2400" kern="100" dirty="0" smtClean="0">
                          <a:effectLst/>
                          <a:latin typeface="Times New Roman"/>
                          <a:ea typeface="標楷體"/>
                        </a:rPr>
                        <a:t>)</a:t>
                      </a:r>
                      <a:endParaRPr lang="zh-TW" sz="2400" kern="100" dirty="0">
                        <a:effectLst/>
                        <a:latin typeface="Times New Roman"/>
                        <a:ea typeface="標楷體"/>
                      </a:endParaRPr>
                    </a:p>
                  </a:txBody>
                  <a:tcPr marL="68580" marR="68580" marT="0" marB="0">
                    <a:solidFill>
                      <a:srgbClr val="0070C0"/>
                    </a:solidFill>
                  </a:tcPr>
                </a:tc>
                <a:tc hMerge="1">
                  <a:txBody>
                    <a:bodyPr/>
                    <a:lstStyle/>
                    <a:p>
                      <a:pPr>
                        <a:lnSpc>
                          <a:spcPct val="150000"/>
                        </a:lnSpc>
                        <a:spcAft>
                          <a:spcPts val="0"/>
                        </a:spcAft>
                      </a:pPr>
                      <a:endParaRPr lang="zh-TW" sz="2400" kern="100" dirty="0">
                        <a:effectLst/>
                        <a:latin typeface="Times New Roman"/>
                        <a:ea typeface="標楷體"/>
                      </a:endParaRPr>
                    </a:p>
                  </a:txBody>
                  <a:tcPr marL="68580" marR="68580" marT="0" marB="0"/>
                </a:tc>
                <a:tc hMerge="1">
                  <a:txBody>
                    <a:bodyPr/>
                    <a:lstStyle/>
                    <a:p>
                      <a:pPr>
                        <a:lnSpc>
                          <a:spcPct val="150000"/>
                        </a:lnSpc>
                        <a:spcAft>
                          <a:spcPts val="0"/>
                        </a:spcAft>
                      </a:pPr>
                      <a:endParaRPr lang="zh-TW" sz="2400" kern="100">
                        <a:effectLst/>
                        <a:latin typeface="Times New Roman"/>
                        <a:ea typeface="標楷體"/>
                      </a:endParaRPr>
                    </a:p>
                  </a:txBody>
                  <a:tcPr marL="68580" marR="68580" marT="0" marB="0"/>
                </a:tc>
                <a:tc hMerge="1">
                  <a:txBody>
                    <a:bodyPr/>
                    <a:lstStyle/>
                    <a:p>
                      <a:pPr>
                        <a:lnSpc>
                          <a:spcPct val="150000"/>
                        </a:lnSpc>
                        <a:spcAft>
                          <a:spcPts val="0"/>
                        </a:spcAft>
                      </a:pPr>
                      <a:endParaRPr lang="zh-TW" sz="2400" kern="100" dirty="0">
                        <a:effectLst/>
                        <a:latin typeface="Times New Roman"/>
                        <a:ea typeface="標楷體"/>
                      </a:endParaRPr>
                    </a:p>
                  </a:txBody>
                  <a:tcPr marL="68580" marR="68580" marT="0" marB="0"/>
                </a:tc>
                <a:tc hMerge="1">
                  <a:txBody>
                    <a:bodyPr/>
                    <a:lstStyle/>
                    <a:p>
                      <a:pPr>
                        <a:lnSpc>
                          <a:spcPct val="150000"/>
                        </a:lnSpc>
                        <a:spcAft>
                          <a:spcPts val="0"/>
                        </a:spcAft>
                      </a:pPr>
                      <a:endParaRPr lang="zh-TW" sz="2400" kern="100" dirty="0">
                        <a:effectLst/>
                        <a:latin typeface="Times New Roman"/>
                        <a:ea typeface="標楷體"/>
                      </a:endParaRPr>
                    </a:p>
                  </a:txBody>
                  <a:tcPr marL="68580" marR="68580" marT="0" marB="0"/>
                </a:tc>
              </a:tr>
              <a:tr h="357953">
                <a:tc>
                  <a:txBody>
                    <a:bodyPr/>
                    <a:lstStyle/>
                    <a:p>
                      <a:pPr>
                        <a:lnSpc>
                          <a:spcPct val="150000"/>
                        </a:lnSpc>
                        <a:spcAft>
                          <a:spcPts val="0"/>
                        </a:spcAft>
                      </a:pPr>
                      <a:r>
                        <a:rPr lang="zh-TW" sz="1800" kern="100" dirty="0">
                          <a:effectLst/>
                        </a:rPr>
                        <a:t>期間</a:t>
                      </a:r>
                      <a:endParaRPr lang="zh-TW" sz="2400" kern="100" dirty="0">
                        <a:effectLst/>
                        <a:latin typeface="Times New Roman"/>
                        <a:ea typeface="標楷體"/>
                      </a:endParaRPr>
                    </a:p>
                  </a:txBody>
                  <a:tcPr marL="68580" marR="68580" marT="0" marB="0">
                    <a:solidFill>
                      <a:srgbClr val="002060"/>
                    </a:solidFill>
                  </a:tcPr>
                </a:tc>
                <a:tc>
                  <a:txBody>
                    <a:bodyPr/>
                    <a:lstStyle/>
                    <a:p>
                      <a:pPr>
                        <a:lnSpc>
                          <a:spcPct val="150000"/>
                        </a:lnSpc>
                        <a:spcAft>
                          <a:spcPts val="0"/>
                        </a:spcAft>
                      </a:pPr>
                      <a:r>
                        <a:rPr lang="zh-TW" sz="1800" kern="100" dirty="0">
                          <a:effectLst/>
                        </a:rPr>
                        <a:t>訓練階段</a:t>
                      </a:r>
                      <a:endParaRPr lang="zh-TW" sz="2400" kern="100" dirty="0">
                        <a:effectLst/>
                        <a:latin typeface="Times New Roman"/>
                        <a:ea typeface="標楷體"/>
                      </a:endParaRPr>
                    </a:p>
                  </a:txBody>
                  <a:tcPr marL="68580" marR="68580" marT="0" marB="0"/>
                </a:tc>
                <a:tc>
                  <a:txBody>
                    <a:bodyPr/>
                    <a:lstStyle/>
                    <a:p>
                      <a:pPr>
                        <a:lnSpc>
                          <a:spcPct val="150000"/>
                        </a:lnSpc>
                        <a:spcAft>
                          <a:spcPts val="0"/>
                        </a:spcAft>
                      </a:pPr>
                      <a:r>
                        <a:rPr lang="zh-TW" sz="1800" kern="100" dirty="0">
                          <a:effectLst/>
                        </a:rPr>
                        <a:t>課程內容</a:t>
                      </a:r>
                      <a:endParaRPr lang="zh-TW" sz="2400" kern="100" dirty="0">
                        <a:effectLst/>
                        <a:latin typeface="Times New Roman"/>
                        <a:ea typeface="標楷體"/>
                      </a:endParaRPr>
                    </a:p>
                  </a:txBody>
                  <a:tcPr marL="68580" marR="68580" marT="0" marB="0"/>
                </a:tc>
                <a:tc>
                  <a:txBody>
                    <a:bodyPr/>
                    <a:lstStyle/>
                    <a:p>
                      <a:pPr>
                        <a:lnSpc>
                          <a:spcPct val="150000"/>
                        </a:lnSpc>
                        <a:spcAft>
                          <a:spcPts val="0"/>
                        </a:spcAft>
                      </a:pPr>
                      <a:r>
                        <a:rPr lang="zh-TW" sz="1800" kern="100" dirty="0">
                          <a:effectLst/>
                        </a:rPr>
                        <a:t>訓練機關</a:t>
                      </a:r>
                      <a:endParaRPr lang="zh-TW" sz="2400" kern="100" dirty="0">
                        <a:effectLst/>
                        <a:latin typeface="Times New Roman"/>
                        <a:ea typeface="標楷體"/>
                      </a:endParaRPr>
                    </a:p>
                  </a:txBody>
                  <a:tcPr marL="68580" marR="68580" marT="0" marB="0"/>
                </a:tc>
                <a:tc>
                  <a:txBody>
                    <a:bodyPr/>
                    <a:lstStyle/>
                    <a:p>
                      <a:pPr>
                        <a:lnSpc>
                          <a:spcPct val="150000"/>
                        </a:lnSpc>
                        <a:spcAft>
                          <a:spcPts val="0"/>
                        </a:spcAft>
                      </a:pPr>
                      <a:r>
                        <a:rPr lang="zh-TW" sz="1800" kern="100">
                          <a:effectLst/>
                        </a:rPr>
                        <a:t>階段長度</a:t>
                      </a:r>
                      <a:endParaRPr lang="zh-TW" sz="2400" kern="100">
                        <a:effectLst/>
                        <a:latin typeface="Times New Roman"/>
                        <a:ea typeface="標楷體"/>
                      </a:endParaRPr>
                    </a:p>
                  </a:txBody>
                  <a:tcPr marL="68580" marR="68580" marT="0" marB="0"/>
                </a:tc>
              </a:tr>
              <a:tr h="357953">
                <a:tc>
                  <a:txBody>
                    <a:bodyPr/>
                    <a:lstStyle/>
                    <a:p>
                      <a:pPr>
                        <a:lnSpc>
                          <a:spcPct val="150000"/>
                        </a:lnSpc>
                        <a:spcAft>
                          <a:spcPts val="0"/>
                        </a:spcAft>
                      </a:pPr>
                      <a:r>
                        <a:rPr lang="zh-TW" sz="1800" kern="100" dirty="0">
                          <a:effectLst/>
                        </a:rPr>
                        <a:t>第</a:t>
                      </a:r>
                      <a:r>
                        <a:rPr lang="en-US" sz="1800" kern="100" dirty="0">
                          <a:effectLst/>
                        </a:rPr>
                        <a:t>1-6</a:t>
                      </a:r>
                      <a:r>
                        <a:rPr lang="zh-TW" sz="1800" kern="100" dirty="0">
                          <a:effectLst/>
                        </a:rPr>
                        <a:t>個月</a:t>
                      </a:r>
                      <a:endParaRPr lang="zh-TW" sz="2400" kern="100" dirty="0">
                        <a:effectLst/>
                        <a:latin typeface="Times New Roman"/>
                        <a:ea typeface="標楷體"/>
                      </a:endParaRPr>
                    </a:p>
                  </a:txBody>
                  <a:tcPr marL="68580" marR="68580" marT="0" marB="0">
                    <a:solidFill>
                      <a:srgbClr val="002060"/>
                    </a:solidFill>
                  </a:tcPr>
                </a:tc>
                <a:tc>
                  <a:txBody>
                    <a:bodyPr/>
                    <a:lstStyle/>
                    <a:p>
                      <a:pPr>
                        <a:lnSpc>
                          <a:spcPct val="150000"/>
                        </a:lnSpc>
                        <a:spcAft>
                          <a:spcPts val="0"/>
                        </a:spcAft>
                      </a:pPr>
                      <a:r>
                        <a:rPr lang="zh-TW" sz="1800" kern="100" dirty="0">
                          <a:effectLst/>
                        </a:rPr>
                        <a:t>基礎課程</a:t>
                      </a:r>
                      <a:r>
                        <a:rPr lang="en-US" sz="1800" kern="100" dirty="0">
                          <a:effectLst/>
                        </a:rPr>
                        <a:t>1</a:t>
                      </a:r>
                      <a:endParaRPr lang="zh-TW" sz="2400" kern="100" dirty="0">
                        <a:effectLst/>
                        <a:latin typeface="Times New Roman"/>
                        <a:ea typeface="標楷體"/>
                      </a:endParaRPr>
                    </a:p>
                  </a:txBody>
                  <a:tcPr marL="68580" marR="68580" marT="0" marB="0"/>
                </a:tc>
                <a:tc>
                  <a:txBody>
                    <a:bodyPr/>
                    <a:lstStyle/>
                    <a:p>
                      <a:pPr>
                        <a:lnSpc>
                          <a:spcPct val="150000"/>
                        </a:lnSpc>
                        <a:spcAft>
                          <a:spcPts val="0"/>
                        </a:spcAft>
                      </a:pPr>
                      <a:r>
                        <a:rPr lang="zh-TW" sz="1800" kern="100">
                          <a:effectLst/>
                        </a:rPr>
                        <a:t>刑事法</a:t>
                      </a:r>
                      <a:endParaRPr lang="zh-TW" sz="2400" kern="100">
                        <a:effectLst/>
                        <a:latin typeface="Times New Roman"/>
                        <a:ea typeface="標楷體"/>
                      </a:endParaRPr>
                    </a:p>
                  </a:txBody>
                  <a:tcPr marL="68580" marR="68580" marT="0" marB="0"/>
                </a:tc>
                <a:tc>
                  <a:txBody>
                    <a:bodyPr/>
                    <a:lstStyle/>
                    <a:p>
                      <a:pPr marL="406400">
                        <a:lnSpc>
                          <a:spcPct val="150000"/>
                        </a:lnSpc>
                        <a:spcAft>
                          <a:spcPts val="0"/>
                        </a:spcAft>
                      </a:pPr>
                      <a:r>
                        <a:rPr lang="en-US" sz="1800" kern="100">
                          <a:effectLst/>
                        </a:rPr>
                        <a:t> </a:t>
                      </a:r>
                      <a:endParaRPr lang="zh-TW" sz="2400" kern="100">
                        <a:effectLst/>
                        <a:latin typeface="Times New Roman"/>
                        <a:ea typeface="標楷體"/>
                      </a:endParaRPr>
                    </a:p>
                  </a:txBody>
                  <a:tcPr marL="68580" marR="68580" marT="0" marB="0"/>
                </a:tc>
                <a:tc>
                  <a:txBody>
                    <a:bodyPr/>
                    <a:lstStyle/>
                    <a:p>
                      <a:pPr>
                        <a:lnSpc>
                          <a:spcPct val="150000"/>
                        </a:lnSpc>
                        <a:spcAft>
                          <a:spcPts val="0"/>
                        </a:spcAft>
                      </a:pPr>
                      <a:r>
                        <a:rPr lang="en-US" sz="1800" kern="100">
                          <a:effectLst/>
                        </a:rPr>
                        <a:t>6</a:t>
                      </a:r>
                      <a:r>
                        <a:rPr lang="zh-TW" sz="1800" kern="100">
                          <a:effectLst/>
                        </a:rPr>
                        <a:t>個月</a:t>
                      </a:r>
                      <a:endParaRPr lang="zh-TW" sz="2400" kern="100">
                        <a:effectLst/>
                        <a:latin typeface="Times New Roman"/>
                        <a:ea typeface="標楷體"/>
                      </a:endParaRPr>
                    </a:p>
                  </a:txBody>
                  <a:tcPr marL="68580" marR="68580" marT="0" marB="0"/>
                </a:tc>
              </a:tr>
              <a:tr h="357953">
                <a:tc>
                  <a:txBody>
                    <a:bodyPr/>
                    <a:lstStyle/>
                    <a:p>
                      <a:pPr>
                        <a:lnSpc>
                          <a:spcPct val="150000"/>
                        </a:lnSpc>
                        <a:spcAft>
                          <a:spcPts val="0"/>
                        </a:spcAft>
                      </a:pPr>
                      <a:r>
                        <a:rPr lang="zh-TW" sz="1800" kern="100">
                          <a:effectLst/>
                        </a:rPr>
                        <a:t>第</a:t>
                      </a:r>
                      <a:r>
                        <a:rPr lang="en-US" sz="1800" kern="100">
                          <a:effectLst/>
                        </a:rPr>
                        <a:t>7-16</a:t>
                      </a:r>
                      <a:r>
                        <a:rPr lang="zh-TW" sz="1800" kern="100">
                          <a:effectLst/>
                        </a:rPr>
                        <a:t>個月</a:t>
                      </a:r>
                      <a:endParaRPr lang="zh-TW" sz="2400" kern="100">
                        <a:effectLst/>
                        <a:latin typeface="Times New Roman"/>
                        <a:ea typeface="標楷體"/>
                      </a:endParaRPr>
                    </a:p>
                  </a:txBody>
                  <a:tcPr marL="68580" marR="68580" marT="0" marB="0">
                    <a:solidFill>
                      <a:srgbClr val="002060"/>
                    </a:solidFill>
                  </a:tcPr>
                </a:tc>
                <a:tc>
                  <a:txBody>
                    <a:bodyPr/>
                    <a:lstStyle/>
                    <a:p>
                      <a:pPr>
                        <a:lnSpc>
                          <a:spcPct val="150000"/>
                        </a:lnSpc>
                        <a:spcAft>
                          <a:spcPts val="0"/>
                        </a:spcAft>
                      </a:pPr>
                      <a:r>
                        <a:rPr lang="zh-TW" sz="1800" kern="100">
                          <a:effectLst/>
                        </a:rPr>
                        <a:t>基礎課程</a:t>
                      </a:r>
                      <a:r>
                        <a:rPr lang="en-US" sz="1800" kern="100">
                          <a:effectLst/>
                        </a:rPr>
                        <a:t>2</a:t>
                      </a:r>
                      <a:endParaRPr lang="zh-TW" sz="2400" kern="100">
                        <a:effectLst/>
                        <a:latin typeface="Times New Roman"/>
                        <a:ea typeface="標楷體"/>
                      </a:endParaRPr>
                    </a:p>
                  </a:txBody>
                  <a:tcPr marL="68580" marR="68580" marT="0" marB="0"/>
                </a:tc>
                <a:tc>
                  <a:txBody>
                    <a:bodyPr/>
                    <a:lstStyle/>
                    <a:p>
                      <a:pPr>
                        <a:lnSpc>
                          <a:spcPct val="150000"/>
                        </a:lnSpc>
                        <a:spcAft>
                          <a:spcPts val="0"/>
                        </a:spcAft>
                      </a:pPr>
                      <a:r>
                        <a:rPr lang="zh-TW" sz="1800" kern="100" dirty="0">
                          <a:effectLst/>
                        </a:rPr>
                        <a:t>民事法</a:t>
                      </a:r>
                      <a:endParaRPr lang="zh-TW" sz="2400" kern="100" dirty="0">
                        <a:effectLst/>
                        <a:latin typeface="Times New Roman"/>
                        <a:ea typeface="標楷體"/>
                      </a:endParaRPr>
                    </a:p>
                  </a:txBody>
                  <a:tcPr marL="68580" marR="68580" marT="0" marB="0"/>
                </a:tc>
                <a:tc>
                  <a:txBody>
                    <a:bodyPr/>
                    <a:lstStyle/>
                    <a:p>
                      <a:pPr marL="406400">
                        <a:lnSpc>
                          <a:spcPct val="150000"/>
                        </a:lnSpc>
                        <a:spcAft>
                          <a:spcPts val="0"/>
                        </a:spcAft>
                      </a:pPr>
                      <a:r>
                        <a:rPr lang="en-US" sz="1800" kern="100">
                          <a:effectLst/>
                        </a:rPr>
                        <a:t> </a:t>
                      </a:r>
                      <a:endParaRPr lang="zh-TW" sz="2400" kern="100">
                        <a:effectLst/>
                        <a:latin typeface="Times New Roman"/>
                        <a:ea typeface="標楷體"/>
                      </a:endParaRPr>
                    </a:p>
                  </a:txBody>
                  <a:tcPr marL="68580" marR="68580" marT="0" marB="0"/>
                </a:tc>
                <a:tc>
                  <a:txBody>
                    <a:bodyPr/>
                    <a:lstStyle/>
                    <a:p>
                      <a:pPr>
                        <a:lnSpc>
                          <a:spcPct val="150000"/>
                        </a:lnSpc>
                        <a:spcAft>
                          <a:spcPts val="0"/>
                        </a:spcAft>
                      </a:pPr>
                      <a:r>
                        <a:rPr lang="en-US" sz="1800" kern="100">
                          <a:effectLst/>
                        </a:rPr>
                        <a:t>10</a:t>
                      </a:r>
                      <a:r>
                        <a:rPr lang="zh-TW" sz="1800" kern="100">
                          <a:effectLst/>
                        </a:rPr>
                        <a:t>個月</a:t>
                      </a:r>
                      <a:endParaRPr lang="zh-TW" sz="2400" kern="100">
                        <a:effectLst/>
                        <a:latin typeface="Times New Roman"/>
                        <a:ea typeface="標楷體"/>
                      </a:endParaRPr>
                    </a:p>
                  </a:txBody>
                  <a:tcPr marL="68580" marR="68580" marT="0" marB="0"/>
                </a:tc>
              </a:tr>
              <a:tr h="357953">
                <a:tc>
                  <a:txBody>
                    <a:bodyPr/>
                    <a:lstStyle/>
                    <a:p>
                      <a:pPr>
                        <a:lnSpc>
                          <a:spcPct val="150000"/>
                        </a:lnSpc>
                        <a:spcAft>
                          <a:spcPts val="0"/>
                        </a:spcAft>
                      </a:pPr>
                      <a:r>
                        <a:rPr lang="zh-TW" sz="1800" kern="100">
                          <a:effectLst/>
                        </a:rPr>
                        <a:t>第</a:t>
                      </a:r>
                      <a:r>
                        <a:rPr lang="en-US" sz="1800" kern="100">
                          <a:effectLst/>
                        </a:rPr>
                        <a:t>17-26</a:t>
                      </a:r>
                      <a:r>
                        <a:rPr lang="zh-TW" sz="1800" kern="100">
                          <a:effectLst/>
                        </a:rPr>
                        <a:t>個月</a:t>
                      </a:r>
                      <a:endParaRPr lang="zh-TW" sz="2400" kern="100">
                        <a:effectLst/>
                        <a:latin typeface="Times New Roman"/>
                        <a:ea typeface="標楷體"/>
                      </a:endParaRPr>
                    </a:p>
                  </a:txBody>
                  <a:tcPr marL="68580" marR="68580" marT="0" marB="0">
                    <a:solidFill>
                      <a:srgbClr val="002060"/>
                    </a:solidFill>
                  </a:tcPr>
                </a:tc>
                <a:tc>
                  <a:txBody>
                    <a:bodyPr/>
                    <a:lstStyle/>
                    <a:p>
                      <a:pPr>
                        <a:lnSpc>
                          <a:spcPct val="150000"/>
                        </a:lnSpc>
                        <a:spcAft>
                          <a:spcPts val="0"/>
                        </a:spcAft>
                      </a:pPr>
                      <a:r>
                        <a:rPr lang="zh-TW" sz="1800" kern="100">
                          <a:effectLst/>
                        </a:rPr>
                        <a:t>基礎課程</a:t>
                      </a:r>
                      <a:r>
                        <a:rPr lang="en-US" sz="1800" kern="100">
                          <a:effectLst/>
                        </a:rPr>
                        <a:t>3</a:t>
                      </a:r>
                      <a:endParaRPr lang="zh-TW" sz="2400" kern="100">
                        <a:effectLst/>
                        <a:latin typeface="Times New Roman"/>
                        <a:ea typeface="標楷體"/>
                      </a:endParaRPr>
                    </a:p>
                  </a:txBody>
                  <a:tcPr marL="68580" marR="68580" marT="0" marB="0"/>
                </a:tc>
                <a:tc>
                  <a:txBody>
                    <a:bodyPr/>
                    <a:lstStyle/>
                    <a:p>
                      <a:pPr>
                        <a:lnSpc>
                          <a:spcPct val="150000"/>
                        </a:lnSpc>
                        <a:spcAft>
                          <a:spcPts val="0"/>
                        </a:spcAft>
                      </a:pPr>
                      <a:r>
                        <a:rPr lang="zh-TW" sz="1800" kern="100">
                          <a:effectLst/>
                        </a:rPr>
                        <a:t>行政法</a:t>
                      </a:r>
                      <a:endParaRPr lang="zh-TW" sz="2400" kern="100">
                        <a:effectLst/>
                        <a:latin typeface="Times New Roman"/>
                        <a:ea typeface="標楷體"/>
                      </a:endParaRPr>
                    </a:p>
                  </a:txBody>
                  <a:tcPr marL="68580" marR="68580" marT="0" marB="0"/>
                </a:tc>
                <a:tc>
                  <a:txBody>
                    <a:bodyPr/>
                    <a:lstStyle/>
                    <a:p>
                      <a:pPr>
                        <a:lnSpc>
                          <a:spcPct val="150000"/>
                        </a:lnSpc>
                        <a:spcAft>
                          <a:spcPts val="0"/>
                        </a:spcAft>
                      </a:pPr>
                      <a:r>
                        <a:rPr lang="en-US" sz="1800" kern="100">
                          <a:effectLst/>
                        </a:rPr>
                        <a:t> </a:t>
                      </a:r>
                      <a:endParaRPr lang="zh-TW" sz="2400" kern="100">
                        <a:effectLst/>
                        <a:latin typeface="Times New Roman"/>
                        <a:ea typeface="標楷體"/>
                      </a:endParaRPr>
                    </a:p>
                  </a:txBody>
                  <a:tcPr marL="68580" marR="68580" marT="0" marB="0"/>
                </a:tc>
                <a:tc>
                  <a:txBody>
                    <a:bodyPr/>
                    <a:lstStyle/>
                    <a:p>
                      <a:pPr>
                        <a:lnSpc>
                          <a:spcPct val="150000"/>
                        </a:lnSpc>
                        <a:spcAft>
                          <a:spcPts val="0"/>
                        </a:spcAft>
                      </a:pPr>
                      <a:r>
                        <a:rPr lang="en-US" sz="1800" kern="100">
                          <a:effectLst/>
                        </a:rPr>
                        <a:t>10</a:t>
                      </a:r>
                      <a:r>
                        <a:rPr lang="zh-TW" sz="1800" kern="100">
                          <a:effectLst/>
                        </a:rPr>
                        <a:t>個月</a:t>
                      </a:r>
                      <a:endParaRPr lang="zh-TW" sz="2400" kern="100">
                        <a:effectLst/>
                        <a:latin typeface="Times New Roman"/>
                        <a:ea typeface="標楷體"/>
                      </a:endParaRPr>
                    </a:p>
                  </a:txBody>
                  <a:tcPr marL="68580" marR="68580" marT="0" marB="0"/>
                </a:tc>
              </a:tr>
              <a:tr h="764955">
                <a:tc>
                  <a:txBody>
                    <a:bodyPr/>
                    <a:lstStyle/>
                    <a:p>
                      <a:pPr>
                        <a:lnSpc>
                          <a:spcPct val="150000"/>
                        </a:lnSpc>
                        <a:spcAft>
                          <a:spcPts val="0"/>
                        </a:spcAft>
                      </a:pPr>
                      <a:r>
                        <a:rPr lang="zh-TW" sz="1800" kern="100" dirty="0">
                          <a:effectLst/>
                        </a:rPr>
                        <a:t>第</a:t>
                      </a:r>
                      <a:r>
                        <a:rPr lang="en-US" sz="1800" kern="100" dirty="0">
                          <a:effectLst/>
                        </a:rPr>
                        <a:t>27-38</a:t>
                      </a:r>
                      <a:r>
                        <a:rPr lang="zh-TW" sz="1800" kern="100" dirty="0">
                          <a:effectLst/>
                        </a:rPr>
                        <a:t>個月</a:t>
                      </a:r>
                      <a:endParaRPr lang="zh-TW" sz="2400" kern="100" dirty="0">
                        <a:effectLst/>
                        <a:latin typeface="Times New Roman"/>
                        <a:ea typeface="標楷體"/>
                      </a:endParaRPr>
                    </a:p>
                  </a:txBody>
                  <a:tcPr marL="68580" marR="68580" marT="0" marB="0">
                    <a:solidFill>
                      <a:srgbClr val="002060"/>
                    </a:solidFill>
                  </a:tcPr>
                </a:tc>
                <a:tc>
                  <a:txBody>
                    <a:bodyPr/>
                    <a:lstStyle/>
                    <a:p>
                      <a:pPr>
                        <a:lnSpc>
                          <a:spcPct val="150000"/>
                        </a:lnSpc>
                        <a:spcAft>
                          <a:spcPts val="0"/>
                        </a:spcAft>
                      </a:pPr>
                      <a:r>
                        <a:rPr lang="zh-TW" sz="1800" kern="100" dirty="0">
                          <a:effectLst/>
                        </a:rPr>
                        <a:t>基礎課程</a:t>
                      </a:r>
                      <a:r>
                        <a:rPr lang="en-US" sz="1800" kern="100" dirty="0">
                          <a:effectLst/>
                        </a:rPr>
                        <a:t>4</a:t>
                      </a:r>
                      <a:endParaRPr lang="zh-TW" sz="2400" kern="100" dirty="0">
                        <a:effectLst/>
                        <a:latin typeface="Times New Roman"/>
                        <a:ea typeface="標楷體"/>
                      </a:endParaRPr>
                    </a:p>
                  </a:txBody>
                  <a:tcPr marL="68580" marR="68580" marT="0" marB="0"/>
                </a:tc>
                <a:tc>
                  <a:txBody>
                    <a:bodyPr/>
                    <a:lstStyle/>
                    <a:p>
                      <a:pPr>
                        <a:lnSpc>
                          <a:spcPct val="150000"/>
                        </a:lnSpc>
                        <a:spcAft>
                          <a:spcPts val="0"/>
                        </a:spcAft>
                      </a:pPr>
                      <a:r>
                        <a:rPr lang="zh-TW" sz="1800" kern="100" dirty="0">
                          <a:effectLst/>
                        </a:rPr>
                        <a:t>檢察實務課程</a:t>
                      </a:r>
                      <a:endParaRPr lang="zh-TW" sz="2400" kern="100" dirty="0">
                        <a:effectLst/>
                        <a:latin typeface="Times New Roman"/>
                        <a:ea typeface="標楷體"/>
                      </a:endParaRPr>
                    </a:p>
                  </a:txBody>
                  <a:tcPr marL="68580" marR="68580" marT="0" marB="0"/>
                </a:tc>
                <a:tc>
                  <a:txBody>
                    <a:bodyPr/>
                    <a:lstStyle/>
                    <a:p>
                      <a:pPr>
                        <a:lnSpc>
                          <a:spcPct val="150000"/>
                        </a:lnSpc>
                        <a:spcAft>
                          <a:spcPts val="0"/>
                        </a:spcAft>
                      </a:pPr>
                      <a:r>
                        <a:rPr lang="en-US" sz="1800" kern="100" dirty="0">
                          <a:effectLst/>
                        </a:rPr>
                        <a:t> </a:t>
                      </a:r>
                      <a:endParaRPr lang="zh-TW" sz="2400" kern="100" dirty="0">
                        <a:effectLst/>
                        <a:latin typeface="Times New Roman"/>
                        <a:ea typeface="標楷體"/>
                      </a:endParaRPr>
                    </a:p>
                  </a:txBody>
                  <a:tcPr marL="68580" marR="68580" marT="0" marB="0"/>
                </a:tc>
                <a:tc>
                  <a:txBody>
                    <a:bodyPr/>
                    <a:lstStyle/>
                    <a:p>
                      <a:pPr>
                        <a:lnSpc>
                          <a:spcPct val="150000"/>
                        </a:lnSpc>
                        <a:spcAft>
                          <a:spcPts val="0"/>
                        </a:spcAft>
                      </a:pPr>
                      <a:r>
                        <a:rPr lang="en-US" sz="1800" kern="100">
                          <a:effectLst/>
                        </a:rPr>
                        <a:t>12</a:t>
                      </a:r>
                      <a:r>
                        <a:rPr lang="zh-TW" sz="1800" kern="100">
                          <a:effectLst/>
                        </a:rPr>
                        <a:t>個月</a:t>
                      </a:r>
                      <a:endParaRPr lang="zh-TW" sz="2400" kern="100">
                        <a:effectLst/>
                        <a:latin typeface="Times New Roman"/>
                        <a:ea typeface="標楷體"/>
                      </a:endParaRPr>
                    </a:p>
                  </a:txBody>
                  <a:tcPr marL="68580" marR="68580" marT="0" marB="0"/>
                </a:tc>
              </a:tr>
              <a:tr h="357953">
                <a:tc gridSpan="5">
                  <a:txBody>
                    <a:bodyPr/>
                    <a:lstStyle/>
                    <a:p>
                      <a:pPr marL="406400" algn="ctr">
                        <a:lnSpc>
                          <a:spcPct val="150000"/>
                        </a:lnSpc>
                        <a:spcAft>
                          <a:spcPts val="0"/>
                        </a:spcAft>
                      </a:pPr>
                      <a:r>
                        <a:rPr lang="zh-TW" sz="1800" kern="100" dirty="0">
                          <a:effectLst/>
                        </a:rPr>
                        <a:t>學員選擇擔任法官</a:t>
                      </a:r>
                      <a:r>
                        <a:rPr lang="en-US" sz="1800" kern="100" dirty="0">
                          <a:effectLst/>
                        </a:rPr>
                        <a:t>(</a:t>
                      </a:r>
                      <a:r>
                        <a:rPr lang="zh-TW" sz="1800" kern="100" dirty="0">
                          <a:effectLst/>
                        </a:rPr>
                        <a:t>選定刑事、民事或行政庭</a:t>
                      </a:r>
                      <a:r>
                        <a:rPr lang="en-US" sz="1800" kern="100" dirty="0">
                          <a:effectLst/>
                        </a:rPr>
                        <a:t>)</a:t>
                      </a:r>
                      <a:r>
                        <a:rPr lang="zh-TW" sz="1800" kern="100" dirty="0">
                          <a:effectLst/>
                        </a:rPr>
                        <a:t>或檢察官</a:t>
                      </a:r>
                      <a:endParaRPr lang="zh-TW" sz="1800" kern="100" dirty="0">
                        <a:effectLst/>
                        <a:latin typeface="Times New Roman"/>
                        <a:ea typeface="標楷體"/>
                      </a:endParaRPr>
                    </a:p>
                  </a:txBody>
                  <a:tcPr marL="68580" marR="68580" marT="0" marB="0">
                    <a:solidFill>
                      <a:srgbClr val="00B0F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171956">
                <a:tc>
                  <a:txBody>
                    <a:bodyPr/>
                    <a:lstStyle/>
                    <a:p>
                      <a:pPr>
                        <a:lnSpc>
                          <a:spcPct val="150000"/>
                        </a:lnSpc>
                        <a:spcAft>
                          <a:spcPts val="0"/>
                        </a:spcAft>
                      </a:pPr>
                      <a:r>
                        <a:rPr lang="zh-TW" sz="1800" kern="100">
                          <a:effectLst/>
                        </a:rPr>
                        <a:t>第</a:t>
                      </a:r>
                      <a:r>
                        <a:rPr lang="en-US" sz="1800" kern="100">
                          <a:effectLst/>
                        </a:rPr>
                        <a:t>39-48</a:t>
                      </a:r>
                      <a:r>
                        <a:rPr lang="zh-TW" sz="1800" kern="100">
                          <a:effectLst/>
                        </a:rPr>
                        <a:t>個月</a:t>
                      </a:r>
                      <a:endParaRPr lang="zh-TW" sz="2400" kern="100">
                        <a:effectLst/>
                        <a:latin typeface="Times New Roman"/>
                        <a:ea typeface="標楷體"/>
                      </a:endParaRPr>
                    </a:p>
                  </a:txBody>
                  <a:tcPr marL="68580" marR="68580" marT="0" marB="0">
                    <a:solidFill>
                      <a:srgbClr val="002060"/>
                    </a:solidFill>
                  </a:tcPr>
                </a:tc>
                <a:tc>
                  <a:txBody>
                    <a:bodyPr/>
                    <a:lstStyle/>
                    <a:p>
                      <a:pPr>
                        <a:lnSpc>
                          <a:spcPct val="150000"/>
                        </a:lnSpc>
                        <a:spcAft>
                          <a:spcPts val="0"/>
                        </a:spcAft>
                      </a:pPr>
                      <a:r>
                        <a:rPr lang="zh-TW" sz="1800" kern="100">
                          <a:effectLst/>
                        </a:rPr>
                        <a:t>進階課程</a:t>
                      </a:r>
                      <a:r>
                        <a:rPr lang="en-US" sz="1800" kern="100">
                          <a:effectLst/>
                        </a:rPr>
                        <a:t>1</a:t>
                      </a:r>
                      <a:endParaRPr lang="zh-TW" sz="2400" kern="100">
                        <a:effectLst/>
                        <a:latin typeface="Times New Roman"/>
                        <a:ea typeface="標楷體"/>
                      </a:endParaRPr>
                    </a:p>
                  </a:txBody>
                  <a:tcPr marL="68580" marR="68580" marT="0" marB="0"/>
                </a:tc>
                <a:tc>
                  <a:txBody>
                    <a:bodyPr/>
                    <a:lstStyle/>
                    <a:p>
                      <a:pPr>
                        <a:lnSpc>
                          <a:spcPct val="150000"/>
                        </a:lnSpc>
                        <a:spcAft>
                          <a:spcPts val="0"/>
                        </a:spcAft>
                      </a:pPr>
                      <a:r>
                        <a:rPr lang="zh-TW" sz="1800" kern="100" dirty="0">
                          <a:effectLst/>
                        </a:rPr>
                        <a:t>依據選定之未來職務實習</a:t>
                      </a:r>
                      <a:endParaRPr lang="zh-TW" sz="2400" kern="100" dirty="0">
                        <a:effectLst/>
                        <a:latin typeface="Times New Roman"/>
                        <a:ea typeface="標楷體"/>
                      </a:endParaRPr>
                    </a:p>
                  </a:txBody>
                  <a:tcPr marL="68580" marR="68580" marT="0" marB="0"/>
                </a:tc>
                <a:tc>
                  <a:txBody>
                    <a:bodyPr/>
                    <a:lstStyle/>
                    <a:p>
                      <a:pPr>
                        <a:lnSpc>
                          <a:spcPct val="150000"/>
                        </a:lnSpc>
                        <a:spcAft>
                          <a:spcPts val="0"/>
                        </a:spcAft>
                      </a:pPr>
                      <a:r>
                        <a:rPr lang="en-US" sz="1800" kern="100" dirty="0">
                          <a:effectLst/>
                        </a:rPr>
                        <a:t> </a:t>
                      </a:r>
                      <a:endParaRPr lang="zh-TW" sz="2400" kern="100" dirty="0">
                        <a:effectLst/>
                        <a:latin typeface="Times New Roman"/>
                        <a:ea typeface="標楷體"/>
                      </a:endParaRPr>
                    </a:p>
                  </a:txBody>
                  <a:tcPr marL="68580" marR="68580" marT="0" marB="0"/>
                </a:tc>
                <a:tc>
                  <a:txBody>
                    <a:bodyPr/>
                    <a:lstStyle/>
                    <a:p>
                      <a:pPr>
                        <a:lnSpc>
                          <a:spcPct val="150000"/>
                        </a:lnSpc>
                        <a:spcAft>
                          <a:spcPts val="0"/>
                        </a:spcAft>
                      </a:pPr>
                      <a:r>
                        <a:rPr lang="en-US" sz="1800" kern="100">
                          <a:effectLst/>
                        </a:rPr>
                        <a:t>10</a:t>
                      </a:r>
                      <a:r>
                        <a:rPr lang="zh-TW" sz="1800" kern="100">
                          <a:effectLst/>
                        </a:rPr>
                        <a:t>個月</a:t>
                      </a:r>
                      <a:endParaRPr lang="zh-TW" sz="2400" kern="100">
                        <a:effectLst/>
                        <a:latin typeface="Times New Roman"/>
                        <a:ea typeface="標楷體"/>
                      </a:endParaRPr>
                    </a:p>
                  </a:txBody>
                  <a:tcPr marL="68580" marR="68580" marT="0" marB="0"/>
                </a:tc>
              </a:tr>
              <a:tr h="1171956">
                <a:tc>
                  <a:txBody>
                    <a:bodyPr/>
                    <a:lstStyle/>
                    <a:p>
                      <a:pPr>
                        <a:lnSpc>
                          <a:spcPct val="150000"/>
                        </a:lnSpc>
                        <a:spcAft>
                          <a:spcPts val="0"/>
                        </a:spcAft>
                      </a:pPr>
                      <a:r>
                        <a:rPr lang="zh-TW" sz="1800" kern="100" dirty="0">
                          <a:effectLst/>
                        </a:rPr>
                        <a:t>第</a:t>
                      </a:r>
                      <a:r>
                        <a:rPr lang="en-US" sz="1800" kern="100" dirty="0">
                          <a:effectLst/>
                        </a:rPr>
                        <a:t>49</a:t>
                      </a:r>
                      <a:r>
                        <a:rPr lang="zh-TW" sz="1800" kern="100" dirty="0">
                          <a:effectLst/>
                        </a:rPr>
                        <a:t>至</a:t>
                      </a:r>
                      <a:r>
                        <a:rPr lang="en-US" sz="1800" kern="100" dirty="0">
                          <a:effectLst/>
                        </a:rPr>
                        <a:t>72</a:t>
                      </a:r>
                      <a:r>
                        <a:rPr lang="zh-TW" sz="1800" kern="100" dirty="0">
                          <a:effectLst/>
                        </a:rPr>
                        <a:t>個月</a:t>
                      </a:r>
                      <a:endParaRPr lang="zh-TW" sz="2400" kern="100" dirty="0">
                        <a:effectLst/>
                        <a:latin typeface="Times New Roman"/>
                        <a:ea typeface="標楷體"/>
                      </a:endParaRPr>
                    </a:p>
                  </a:txBody>
                  <a:tcPr marL="68580" marR="68580" marT="0" marB="0">
                    <a:solidFill>
                      <a:srgbClr val="002060"/>
                    </a:solidFill>
                  </a:tcPr>
                </a:tc>
                <a:tc>
                  <a:txBody>
                    <a:bodyPr/>
                    <a:lstStyle/>
                    <a:p>
                      <a:pPr>
                        <a:lnSpc>
                          <a:spcPct val="150000"/>
                        </a:lnSpc>
                        <a:spcAft>
                          <a:spcPts val="0"/>
                        </a:spcAft>
                      </a:pPr>
                      <a:r>
                        <a:rPr lang="zh-TW" sz="1800" kern="100" dirty="0">
                          <a:effectLst/>
                        </a:rPr>
                        <a:t>進階課程</a:t>
                      </a:r>
                      <a:r>
                        <a:rPr lang="en-US" sz="1800" kern="100" dirty="0">
                          <a:effectLst/>
                        </a:rPr>
                        <a:t>2</a:t>
                      </a:r>
                      <a:endParaRPr lang="zh-TW" sz="2400" kern="100" dirty="0">
                        <a:effectLst/>
                        <a:latin typeface="Times New Roman"/>
                        <a:ea typeface="標楷體"/>
                      </a:endParaRPr>
                    </a:p>
                  </a:txBody>
                  <a:tcPr marL="68580" marR="68580" marT="0" marB="0"/>
                </a:tc>
                <a:tc>
                  <a:txBody>
                    <a:bodyPr/>
                    <a:lstStyle/>
                    <a:p>
                      <a:pPr>
                        <a:lnSpc>
                          <a:spcPct val="150000"/>
                        </a:lnSpc>
                        <a:spcAft>
                          <a:spcPts val="0"/>
                        </a:spcAft>
                      </a:pPr>
                      <a:r>
                        <a:rPr lang="zh-TW" sz="1800" kern="100">
                          <a:effectLst/>
                        </a:rPr>
                        <a:t>實習</a:t>
                      </a:r>
                      <a:endParaRPr lang="zh-TW" sz="2400" kern="100">
                        <a:effectLst/>
                        <a:latin typeface="Times New Roman"/>
                        <a:ea typeface="標楷體"/>
                      </a:endParaRPr>
                    </a:p>
                  </a:txBody>
                  <a:tcPr marL="68580" marR="68580" marT="0" marB="0"/>
                </a:tc>
                <a:tc>
                  <a:txBody>
                    <a:bodyPr/>
                    <a:lstStyle/>
                    <a:p>
                      <a:pPr>
                        <a:lnSpc>
                          <a:spcPct val="150000"/>
                        </a:lnSpc>
                        <a:spcAft>
                          <a:spcPts val="0"/>
                        </a:spcAft>
                      </a:pPr>
                      <a:r>
                        <a:rPr lang="zh-TW" sz="1800" kern="100">
                          <a:effectLst/>
                        </a:rPr>
                        <a:t>法院與檢察署以外機關為限</a:t>
                      </a:r>
                      <a:endParaRPr lang="zh-TW" sz="2400" kern="100">
                        <a:effectLst/>
                        <a:latin typeface="Times New Roman"/>
                        <a:ea typeface="標楷體"/>
                      </a:endParaRPr>
                    </a:p>
                  </a:txBody>
                  <a:tcPr marL="68580" marR="68580" marT="0" marB="0"/>
                </a:tc>
                <a:tc>
                  <a:txBody>
                    <a:bodyPr/>
                    <a:lstStyle/>
                    <a:p>
                      <a:pPr>
                        <a:lnSpc>
                          <a:spcPct val="150000"/>
                        </a:lnSpc>
                        <a:spcAft>
                          <a:spcPts val="0"/>
                        </a:spcAft>
                      </a:pPr>
                      <a:r>
                        <a:rPr lang="en-US" sz="1800" kern="100" dirty="0">
                          <a:effectLst/>
                        </a:rPr>
                        <a:t>24</a:t>
                      </a:r>
                      <a:r>
                        <a:rPr lang="zh-TW" sz="1800" kern="100" dirty="0">
                          <a:effectLst/>
                        </a:rPr>
                        <a:t>個月</a:t>
                      </a:r>
                      <a:endParaRPr lang="zh-TW" sz="2400" kern="100" dirty="0">
                        <a:effectLst/>
                        <a:latin typeface="Times New Roman"/>
                        <a:ea typeface="標楷體"/>
                      </a:endParaRPr>
                    </a:p>
                  </a:txBody>
                  <a:tcPr marL="68580" marR="68580" marT="0" marB="0"/>
                </a:tc>
              </a:tr>
              <a:tr h="357953">
                <a:tc gridSpan="5">
                  <a:txBody>
                    <a:bodyPr/>
                    <a:lstStyle/>
                    <a:p>
                      <a:pPr marL="406400" algn="ctr">
                        <a:lnSpc>
                          <a:spcPct val="150000"/>
                        </a:lnSpc>
                        <a:spcAft>
                          <a:spcPts val="0"/>
                        </a:spcAft>
                      </a:pPr>
                      <a:r>
                        <a:rPr lang="zh-TW" sz="1800" kern="100" dirty="0">
                          <a:effectLst/>
                        </a:rPr>
                        <a:t>完成</a:t>
                      </a:r>
                      <a:r>
                        <a:rPr lang="en-US" sz="1800" kern="100" dirty="0">
                          <a:effectLst/>
                        </a:rPr>
                        <a:t>72</a:t>
                      </a:r>
                      <a:r>
                        <a:rPr lang="zh-TW" sz="1800" kern="100" dirty="0">
                          <a:effectLst/>
                        </a:rPr>
                        <a:t>個月訓練取得擔任法官及檢察官資格</a:t>
                      </a:r>
                      <a:endParaRPr lang="zh-TW" sz="2400" kern="100" dirty="0">
                        <a:effectLst/>
                        <a:latin typeface="Times New Roman"/>
                        <a:ea typeface="標楷體"/>
                      </a:endParaRPr>
                    </a:p>
                  </a:txBody>
                  <a:tcPr marL="68580" marR="68580" marT="0" marB="0">
                    <a:solidFill>
                      <a:srgbClr val="00B0F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33" y="47824"/>
            <a:ext cx="542693" cy="356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2498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718"/>
            <a:ext cx="8075240" cy="1371600"/>
          </a:xfrm>
        </p:spPr>
        <p:txBody>
          <a:bodyPr/>
          <a:lstStyle/>
          <a:p>
            <a:r>
              <a:rPr lang="zh-TW" altLang="en-US" dirty="0" smtClean="0">
                <a:solidFill>
                  <a:schemeClr val="tx1"/>
                </a:solidFill>
              </a:rPr>
              <a:t>荷蘭擔任</a:t>
            </a:r>
            <a:r>
              <a:rPr lang="zh-TW" altLang="en-US" dirty="0">
                <a:solidFill>
                  <a:schemeClr val="tx1"/>
                </a:solidFill>
              </a:rPr>
              <a:t>法官及檢察官之資格</a:t>
            </a:r>
            <a:r>
              <a:rPr lang="zh-TW" altLang="en-US" dirty="0" smtClean="0">
                <a:solidFill>
                  <a:schemeClr val="tx1"/>
                </a:solidFill>
              </a:rPr>
              <a:t>條件</a:t>
            </a:r>
            <a:r>
              <a:rPr lang="en-US" altLang="zh-TW" dirty="0" smtClean="0">
                <a:solidFill>
                  <a:schemeClr val="tx1"/>
                </a:solidFill>
              </a:rPr>
              <a:t>(2012</a:t>
            </a:r>
            <a:r>
              <a:rPr lang="zh-TW" altLang="en-US" dirty="0" smtClean="0">
                <a:solidFill>
                  <a:schemeClr val="tx1"/>
                </a:solidFill>
              </a:rPr>
              <a:t>年之後</a:t>
            </a:r>
            <a:r>
              <a:rPr lang="en-US" altLang="zh-TW" dirty="0" smtClean="0">
                <a:solidFill>
                  <a:schemeClr val="tx1"/>
                </a:solidFill>
              </a:rPr>
              <a:t>)</a:t>
            </a:r>
            <a:r>
              <a:rPr lang="zh-TW" altLang="en-US" dirty="0" smtClean="0">
                <a:solidFill>
                  <a:schemeClr val="tx1"/>
                </a:solidFill>
              </a:rPr>
              <a:t> </a:t>
            </a:r>
            <a:endParaRPr lang="zh-TW" altLang="en-US" dirty="0">
              <a:solidFill>
                <a:schemeClr val="tx1"/>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871141287"/>
              </p:ext>
            </p:extLst>
          </p:nvPr>
        </p:nvGraphicFramePr>
        <p:xfrm>
          <a:off x="0" y="1625309"/>
          <a:ext cx="8964488" cy="5264511"/>
        </p:xfrm>
        <a:graphic>
          <a:graphicData uri="http://schemas.openxmlformats.org/drawingml/2006/table">
            <a:tbl>
              <a:tblPr firstRow="1" firstCol="1" bandRow="1">
                <a:tableStyleId>{5C22544A-7EE6-4342-B048-85BDC9FD1C3A}</a:tableStyleId>
              </a:tblPr>
              <a:tblGrid>
                <a:gridCol w="1292243"/>
                <a:gridCol w="3604794"/>
                <a:gridCol w="4067451"/>
              </a:tblGrid>
              <a:tr h="513250">
                <a:tc>
                  <a:txBody>
                    <a:bodyPr/>
                    <a:lstStyle/>
                    <a:p>
                      <a:pPr marL="304800">
                        <a:lnSpc>
                          <a:spcPct val="150000"/>
                        </a:lnSpc>
                        <a:spcAft>
                          <a:spcPts val="0"/>
                        </a:spcAft>
                      </a:pPr>
                      <a:r>
                        <a:rPr lang="en-US" sz="2000" kern="100" dirty="0">
                          <a:effectLst/>
                        </a:rPr>
                        <a:t> </a:t>
                      </a:r>
                      <a:endParaRPr lang="zh-TW" sz="2800" kern="100" dirty="0">
                        <a:effectLst/>
                        <a:latin typeface="Times New Roman"/>
                        <a:ea typeface="標楷體"/>
                      </a:endParaRPr>
                    </a:p>
                  </a:txBody>
                  <a:tcPr marL="68580" marR="68580" marT="0" marB="0">
                    <a:solidFill>
                      <a:srgbClr val="0070C0"/>
                    </a:solidFill>
                  </a:tcPr>
                </a:tc>
                <a:tc>
                  <a:txBody>
                    <a:bodyPr/>
                    <a:lstStyle/>
                    <a:p>
                      <a:pPr marL="304800" algn="ctr">
                        <a:lnSpc>
                          <a:spcPct val="150000"/>
                        </a:lnSpc>
                        <a:spcAft>
                          <a:spcPts val="0"/>
                        </a:spcAft>
                      </a:pPr>
                      <a:r>
                        <a:rPr lang="zh-TW" sz="2000" kern="100" dirty="0">
                          <a:effectLst/>
                        </a:rPr>
                        <a:t>法官</a:t>
                      </a:r>
                      <a:endParaRPr lang="zh-TW" sz="2800" kern="100" dirty="0">
                        <a:effectLst/>
                        <a:latin typeface="Times New Roman"/>
                        <a:ea typeface="標楷體"/>
                      </a:endParaRPr>
                    </a:p>
                  </a:txBody>
                  <a:tcPr marL="68580" marR="68580" marT="0" marB="0">
                    <a:solidFill>
                      <a:srgbClr val="0070C0"/>
                    </a:solidFill>
                  </a:tcPr>
                </a:tc>
                <a:tc>
                  <a:txBody>
                    <a:bodyPr/>
                    <a:lstStyle/>
                    <a:p>
                      <a:pPr marL="304800" algn="ctr">
                        <a:lnSpc>
                          <a:spcPct val="150000"/>
                        </a:lnSpc>
                        <a:spcAft>
                          <a:spcPts val="0"/>
                        </a:spcAft>
                      </a:pPr>
                      <a:r>
                        <a:rPr lang="zh-TW" sz="2000" kern="100" dirty="0">
                          <a:effectLst/>
                        </a:rPr>
                        <a:t>檢察官</a:t>
                      </a:r>
                      <a:endParaRPr lang="zh-TW" sz="2800" kern="100" dirty="0">
                        <a:effectLst/>
                        <a:latin typeface="Times New Roman"/>
                        <a:ea typeface="標楷體"/>
                      </a:endParaRPr>
                    </a:p>
                  </a:txBody>
                  <a:tcPr marL="68580" marR="68580" marT="0" marB="0">
                    <a:solidFill>
                      <a:srgbClr val="0070C0"/>
                    </a:solidFill>
                  </a:tcPr>
                </a:tc>
              </a:tr>
              <a:tr h="767277">
                <a:tc>
                  <a:txBody>
                    <a:bodyPr/>
                    <a:lstStyle/>
                    <a:p>
                      <a:pPr marL="304800">
                        <a:lnSpc>
                          <a:spcPct val="150000"/>
                        </a:lnSpc>
                        <a:spcAft>
                          <a:spcPts val="0"/>
                        </a:spcAft>
                      </a:pPr>
                      <a:r>
                        <a:rPr lang="zh-TW" sz="2000" kern="100" dirty="0">
                          <a:effectLst/>
                        </a:rPr>
                        <a:t>條件</a:t>
                      </a:r>
                      <a:endParaRPr lang="zh-TW" sz="2800" kern="100" dirty="0">
                        <a:effectLst/>
                        <a:latin typeface="Times New Roman"/>
                        <a:ea typeface="標楷體"/>
                      </a:endParaRPr>
                    </a:p>
                  </a:txBody>
                  <a:tcPr marL="68580" marR="68580" marT="0" marB="0">
                    <a:solidFill>
                      <a:srgbClr val="0070C0"/>
                    </a:solidFill>
                  </a:tcPr>
                </a:tc>
                <a:tc>
                  <a:txBody>
                    <a:bodyPr/>
                    <a:lstStyle/>
                    <a:p>
                      <a:pPr marL="304800">
                        <a:lnSpc>
                          <a:spcPct val="150000"/>
                        </a:lnSpc>
                        <a:spcAft>
                          <a:spcPts val="0"/>
                        </a:spcAft>
                      </a:pPr>
                      <a:r>
                        <a:rPr lang="en-US" sz="2000" kern="100" dirty="0">
                          <a:effectLst/>
                        </a:rPr>
                        <a:t>2</a:t>
                      </a:r>
                      <a:r>
                        <a:rPr lang="zh-TW" sz="2000" kern="100" dirty="0">
                          <a:effectLst/>
                        </a:rPr>
                        <a:t>年以上工作經驗</a:t>
                      </a:r>
                      <a:endParaRPr lang="zh-TW" sz="2800" kern="100" dirty="0">
                        <a:effectLst/>
                        <a:latin typeface="Times New Roman"/>
                        <a:ea typeface="標楷體"/>
                      </a:endParaRPr>
                    </a:p>
                  </a:txBody>
                  <a:tcPr marL="68580" marR="68580" marT="0" marB="0">
                    <a:solidFill>
                      <a:schemeClr val="accent3">
                        <a:lumMod val="20000"/>
                        <a:lumOff val="80000"/>
                      </a:schemeClr>
                    </a:solidFill>
                  </a:tcPr>
                </a:tc>
                <a:tc>
                  <a:txBody>
                    <a:bodyPr/>
                    <a:lstStyle/>
                    <a:p>
                      <a:pPr marL="304800">
                        <a:lnSpc>
                          <a:spcPct val="150000"/>
                        </a:lnSpc>
                        <a:spcAft>
                          <a:spcPts val="0"/>
                        </a:spcAft>
                      </a:pPr>
                      <a:r>
                        <a:rPr lang="en-US" sz="2000" kern="100" dirty="0">
                          <a:effectLst/>
                        </a:rPr>
                        <a:t>2</a:t>
                      </a:r>
                      <a:r>
                        <a:rPr lang="zh-TW" sz="2000" kern="100" dirty="0">
                          <a:effectLst/>
                        </a:rPr>
                        <a:t>年以上工作經驗</a:t>
                      </a:r>
                      <a:endParaRPr lang="zh-TW" sz="2800" kern="100" dirty="0">
                        <a:effectLst/>
                        <a:latin typeface="Times New Roman"/>
                        <a:ea typeface="標楷體"/>
                      </a:endParaRPr>
                    </a:p>
                  </a:txBody>
                  <a:tcPr marL="68580" marR="68580" marT="0" marB="0">
                    <a:solidFill>
                      <a:schemeClr val="accent3">
                        <a:lumMod val="20000"/>
                        <a:lumOff val="80000"/>
                      </a:schemeClr>
                    </a:solidFill>
                  </a:tcPr>
                </a:tc>
              </a:tr>
              <a:tr h="1583754">
                <a:tc>
                  <a:txBody>
                    <a:bodyPr/>
                    <a:lstStyle/>
                    <a:p>
                      <a:pPr marL="304800">
                        <a:lnSpc>
                          <a:spcPct val="150000"/>
                        </a:lnSpc>
                        <a:spcAft>
                          <a:spcPts val="0"/>
                        </a:spcAft>
                      </a:pPr>
                      <a:r>
                        <a:rPr lang="zh-TW" sz="2000" kern="100" dirty="0">
                          <a:effectLst/>
                        </a:rPr>
                        <a:t>訓練</a:t>
                      </a:r>
                      <a:endParaRPr lang="zh-TW" sz="2800" kern="100" dirty="0">
                        <a:effectLst/>
                      </a:endParaRPr>
                    </a:p>
                    <a:p>
                      <a:pPr marL="304800">
                        <a:lnSpc>
                          <a:spcPct val="150000"/>
                        </a:lnSpc>
                        <a:spcAft>
                          <a:spcPts val="0"/>
                        </a:spcAft>
                      </a:pPr>
                      <a:r>
                        <a:rPr lang="zh-TW" sz="2000" kern="100" dirty="0">
                          <a:effectLst/>
                        </a:rPr>
                        <a:t>課程</a:t>
                      </a:r>
                      <a:endParaRPr lang="zh-TW" sz="2800" kern="100" dirty="0">
                        <a:effectLst/>
                        <a:latin typeface="Times New Roman"/>
                        <a:ea typeface="標楷體"/>
                      </a:endParaRPr>
                    </a:p>
                  </a:txBody>
                  <a:tcPr marL="68580" marR="68580" marT="0" marB="0">
                    <a:solidFill>
                      <a:srgbClr val="0070C0"/>
                    </a:solidFill>
                  </a:tcPr>
                </a:tc>
                <a:tc>
                  <a:txBody>
                    <a:bodyPr/>
                    <a:lstStyle/>
                    <a:p>
                      <a:pPr marL="304800">
                        <a:lnSpc>
                          <a:spcPct val="150000"/>
                        </a:lnSpc>
                        <a:spcAft>
                          <a:spcPts val="0"/>
                        </a:spcAft>
                      </a:pPr>
                      <a:r>
                        <a:rPr lang="en-US" sz="2000" kern="100" dirty="0">
                          <a:effectLst/>
                        </a:rPr>
                        <a:t>6</a:t>
                      </a:r>
                      <a:r>
                        <a:rPr lang="zh-TW" sz="2000" kern="100" dirty="0">
                          <a:effectLst/>
                        </a:rPr>
                        <a:t>個月至</a:t>
                      </a:r>
                      <a:r>
                        <a:rPr lang="en-US" sz="2000" kern="100" dirty="0">
                          <a:effectLst/>
                        </a:rPr>
                        <a:t>4</a:t>
                      </a:r>
                      <a:r>
                        <a:rPr lang="zh-TW" sz="2000" kern="100" dirty="0">
                          <a:effectLst/>
                        </a:rPr>
                        <a:t>年</a:t>
                      </a:r>
                      <a:r>
                        <a:rPr lang="zh-TW" sz="2000" kern="100" dirty="0" smtClean="0">
                          <a:effectLst/>
                        </a:rPr>
                        <a:t>不等</a:t>
                      </a:r>
                      <a:endParaRPr lang="en-US" altLang="zh-TW" sz="2800" kern="100" dirty="0" smtClean="0">
                        <a:effectLst/>
                      </a:endParaRPr>
                    </a:p>
                    <a:p>
                      <a:pPr marL="304800">
                        <a:lnSpc>
                          <a:spcPct val="150000"/>
                        </a:lnSpc>
                        <a:spcAft>
                          <a:spcPts val="0"/>
                        </a:spcAft>
                      </a:pPr>
                      <a:r>
                        <a:rPr lang="en-US" sz="2000" kern="100" dirty="0" smtClean="0">
                          <a:effectLst/>
                        </a:rPr>
                        <a:t>(</a:t>
                      </a:r>
                      <a:r>
                        <a:rPr lang="zh-TW" sz="2000" kern="100" dirty="0">
                          <a:effectLst/>
                        </a:rPr>
                        <a:t>依受訓人員之工作經驗而定</a:t>
                      </a:r>
                      <a:r>
                        <a:rPr lang="en-US" sz="2000" kern="100" dirty="0">
                          <a:effectLst/>
                        </a:rPr>
                        <a:t>)</a:t>
                      </a:r>
                      <a:endParaRPr lang="zh-TW" sz="2800" kern="100" dirty="0">
                        <a:effectLst/>
                        <a:latin typeface="Times New Roman"/>
                        <a:ea typeface="標楷體"/>
                      </a:endParaRPr>
                    </a:p>
                  </a:txBody>
                  <a:tcPr marL="68580" marR="68580" marT="0" marB="0">
                    <a:solidFill>
                      <a:schemeClr val="accent3">
                        <a:lumMod val="20000"/>
                        <a:lumOff val="80000"/>
                      </a:schemeClr>
                    </a:solidFill>
                  </a:tcPr>
                </a:tc>
                <a:tc>
                  <a:txBody>
                    <a:bodyPr/>
                    <a:lstStyle/>
                    <a:p>
                      <a:pPr marL="304800">
                        <a:lnSpc>
                          <a:spcPct val="150000"/>
                        </a:lnSpc>
                        <a:spcAft>
                          <a:spcPts val="0"/>
                        </a:spcAft>
                      </a:pPr>
                      <a:r>
                        <a:rPr lang="en-US" sz="2000" kern="100" dirty="0">
                          <a:effectLst/>
                        </a:rPr>
                        <a:t>1</a:t>
                      </a:r>
                      <a:r>
                        <a:rPr lang="zh-TW" sz="2000" kern="100" dirty="0">
                          <a:effectLst/>
                        </a:rPr>
                        <a:t>年半至</a:t>
                      </a:r>
                      <a:r>
                        <a:rPr lang="en-US" sz="2000" kern="100" dirty="0">
                          <a:effectLst/>
                        </a:rPr>
                        <a:t>4</a:t>
                      </a:r>
                      <a:r>
                        <a:rPr lang="zh-TW" sz="2000" kern="100" dirty="0">
                          <a:effectLst/>
                        </a:rPr>
                        <a:t>年不等</a:t>
                      </a:r>
                      <a:endParaRPr lang="zh-TW" sz="2800" kern="100" dirty="0">
                        <a:effectLst/>
                      </a:endParaRPr>
                    </a:p>
                    <a:p>
                      <a:pPr marL="304800">
                        <a:lnSpc>
                          <a:spcPct val="150000"/>
                        </a:lnSpc>
                        <a:spcAft>
                          <a:spcPts val="0"/>
                        </a:spcAft>
                      </a:pPr>
                      <a:r>
                        <a:rPr lang="en-US" sz="2000" kern="100" dirty="0">
                          <a:effectLst/>
                        </a:rPr>
                        <a:t>(</a:t>
                      </a:r>
                      <a:r>
                        <a:rPr lang="zh-TW" sz="2000" kern="100" dirty="0">
                          <a:effectLst/>
                        </a:rPr>
                        <a:t>依受訓人員之工作經驗而定</a:t>
                      </a:r>
                      <a:r>
                        <a:rPr lang="en-US" sz="2000" kern="100" dirty="0">
                          <a:effectLst/>
                        </a:rPr>
                        <a:t>)</a:t>
                      </a:r>
                      <a:endParaRPr lang="zh-TW" sz="2800" kern="100" dirty="0">
                        <a:effectLst/>
                        <a:latin typeface="Times New Roman"/>
                        <a:ea typeface="標楷體"/>
                      </a:endParaRPr>
                    </a:p>
                  </a:txBody>
                  <a:tcPr marL="68580" marR="68580" marT="0" marB="0">
                    <a:solidFill>
                      <a:schemeClr val="accent3">
                        <a:lumMod val="20000"/>
                        <a:lumOff val="80000"/>
                      </a:schemeClr>
                    </a:solidFill>
                  </a:tcPr>
                </a:tc>
              </a:tr>
              <a:tr h="2400230">
                <a:tc>
                  <a:txBody>
                    <a:bodyPr/>
                    <a:lstStyle/>
                    <a:p>
                      <a:pPr marL="304800">
                        <a:lnSpc>
                          <a:spcPct val="150000"/>
                        </a:lnSpc>
                        <a:spcAft>
                          <a:spcPts val="0"/>
                        </a:spcAft>
                      </a:pPr>
                      <a:r>
                        <a:rPr lang="zh-TW" sz="2000" kern="100" dirty="0">
                          <a:effectLst/>
                        </a:rPr>
                        <a:t>課程</a:t>
                      </a:r>
                      <a:endParaRPr lang="zh-TW" sz="2800" kern="100" dirty="0">
                        <a:effectLst/>
                      </a:endParaRPr>
                    </a:p>
                    <a:p>
                      <a:pPr marL="304800">
                        <a:lnSpc>
                          <a:spcPct val="150000"/>
                        </a:lnSpc>
                        <a:spcAft>
                          <a:spcPts val="0"/>
                        </a:spcAft>
                      </a:pPr>
                      <a:r>
                        <a:rPr lang="zh-TW" sz="2000" kern="100" dirty="0">
                          <a:effectLst/>
                        </a:rPr>
                        <a:t>內容</a:t>
                      </a:r>
                      <a:endParaRPr lang="zh-TW" sz="2800" kern="100" dirty="0">
                        <a:effectLst/>
                        <a:latin typeface="Times New Roman"/>
                        <a:ea typeface="標楷體"/>
                      </a:endParaRPr>
                    </a:p>
                  </a:txBody>
                  <a:tcPr marL="68580" marR="68580" marT="0" marB="0">
                    <a:solidFill>
                      <a:srgbClr val="0070C0"/>
                    </a:solidFill>
                  </a:tcPr>
                </a:tc>
                <a:tc>
                  <a:txBody>
                    <a:bodyPr/>
                    <a:lstStyle/>
                    <a:p>
                      <a:pPr marL="342900" lvl="0" indent="-342900">
                        <a:lnSpc>
                          <a:spcPct val="150000"/>
                        </a:lnSpc>
                        <a:spcAft>
                          <a:spcPts val="0"/>
                        </a:spcAft>
                        <a:buFont typeface="+mj-lt"/>
                        <a:buAutoNum type="arabicPeriod"/>
                      </a:pPr>
                      <a:r>
                        <a:rPr lang="zh-TW" sz="2000" kern="100" dirty="0">
                          <a:effectLst/>
                        </a:rPr>
                        <a:t>以成為民事、刑事、行政全領域法官為目標</a:t>
                      </a:r>
                      <a:endParaRPr lang="zh-TW" sz="2800" kern="100" dirty="0">
                        <a:effectLst/>
                      </a:endParaRPr>
                    </a:p>
                    <a:p>
                      <a:pPr marL="342900" lvl="0" indent="-342900">
                        <a:lnSpc>
                          <a:spcPct val="150000"/>
                        </a:lnSpc>
                        <a:spcAft>
                          <a:spcPts val="0"/>
                        </a:spcAft>
                        <a:buFont typeface="+mj-lt"/>
                        <a:buAutoNum type="arabicPeriod"/>
                      </a:pPr>
                      <a:r>
                        <a:rPr lang="zh-TW" sz="2000" kern="100" dirty="0">
                          <a:effectLst/>
                        </a:rPr>
                        <a:t>檢察署實習為必修內容</a:t>
                      </a:r>
                      <a:endParaRPr lang="zh-TW" sz="2800" kern="100" dirty="0">
                        <a:effectLst/>
                        <a:latin typeface="Times New Roman"/>
                        <a:ea typeface="標楷體"/>
                      </a:endParaRPr>
                    </a:p>
                  </a:txBody>
                  <a:tcPr marL="68580" marR="68580" marT="0" marB="0">
                    <a:solidFill>
                      <a:schemeClr val="accent3">
                        <a:lumMod val="20000"/>
                        <a:lumOff val="80000"/>
                      </a:schemeClr>
                    </a:solidFill>
                  </a:tcPr>
                </a:tc>
                <a:tc>
                  <a:txBody>
                    <a:bodyPr/>
                    <a:lstStyle/>
                    <a:p>
                      <a:pPr marL="342900" lvl="0" indent="-342900">
                        <a:lnSpc>
                          <a:spcPct val="150000"/>
                        </a:lnSpc>
                        <a:spcAft>
                          <a:spcPts val="0"/>
                        </a:spcAft>
                        <a:buFont typeface="+mj-lt"/>
                        <a:buAutoNum type="arabicPeriod"/>
                      </a:pPr>
                      <a:r>
                        <a:rPr lang="zh-TW" sz="2000" kern="100" dirty="0">
                          <a:effectLst/>
                        </a:rPr>
                        <a:t>客製化課程</a:t>
                      </a:r>
                      <a:r>
                        <a:rPr lang="en-US" sz="2000" kern="100" dirty="0">
                          <a:effectLst/>
                        </a:rPr>
                        <a:t>(</a:t>
                      </a:r>
                      <a:r>
                        <a:rPr lang="zh-TW" sz="2000" kern="100" dirty="0">
                          <a:effectLst/>
                        </a:rPr>
                        <a:t>依照過去工作經驗、個人未來工作設定及志趣決定課程</a:t>
                      </a:r>
                      <a:r>
                        <a:rPr lang="en-US" sz="2000" kern="100" dirty="0">
                          <a:effectLst/>
                        </a:rPr>
                        <a:t>)</a:t>
                      </a:r>
                      <a:endParaRPr lang="zh-TW" sz="2800" kern="100" dirty="0">
                        <a:effectLst/>
                      </a:endParaRPr>
                    </a:p>
                    <a:p>
                      <a:pPr marL="342900" lvl="0" indent="-342900">
                        <a:lnSpc>
                          <a:spcPct val="150000"/>
                        </a:lnSpc>
                        <a:spcAft>
                          <a:spcPts val="0"/>
                        </a:spcAft>
                        <a:buFont typeface="+mj-lt"/>
                        <a:buAutoNum type="arabicPeriod"/>
                      </a:pPr>
                      <a:r>
                        <a:rPr lang="zh-TW" sz="2000" kern="100" dirty="0">
                          <a:effectLst/>
                        </a:rPr>
                        <a:t>平均期間受訓期間為</a:t>
                      </a:r>
                      <a:r>
                        <a:rPr lang="en-US" sz="2000" kern="100" dirty="0">
                          <a:effectLst/>
                        </a:rPr>
                        <a:t>2</a:t>
                      </a:r>
                      <a:r>
                        <a:rPr lang="zh-TW" sz="2000" kern="100" dirty="0">
                          <a:effectLst/>
                        </a:rPr>
                        <a:t>年</a:t>
                      </a:r>
                      <a:endParaRPr lang="zh-TW" sz="2800" kern="100" dirty="0">
                        <a:effectLst/>
                      </a:endParaRPr>
                    </a:p>
                    <a:p>
                      <a:pPr marL="228600">
                        <a:lnSpc>
                          <a:spcPct val="150000"/>
                        </a:lnSpc>
                        <a:spcAft>
                          <a:spcPts val="0"/>
                        </a:spcAft>
                      </a:pPr>
                      <a:r>
                        <a:rPr lang="en-US" sz="2000" kern="100" dirty="0">
                          <a:effectLst/>
                        </a:rPr>
                        <a:t> </a:t>
                      </a:r>
                      <a:endParaRPr lang="zh-TW" sz="2800" kern="100" dirty="0">
                        <a:effectLst/>
                        <a:latin typeface="Times New Roman"/>
                        <a:ea typeface="標楷體"/>
                      </a:endParaRPr>
                    </a:p>
                  </a:txBody>
                  <a:tcPr marL="68580" marR="68580" marT="0" marB="0">
                    <a:solidFill>
                      <a:schemeClr val="accent3">
                        <a:lumMod val="20000"/>
                        <a:lumOff val="80000"/>
                      </a:schemeClr>
                    </a:solidFill>
                  </a:tcPr>
                </a:tc>
              </a:tr>
            </a:tbl>
          </a:graphicData>
        </a:graphic>
      </p:graphicFrame>
    </p:spTree>
    <p:extLst>
      <p:ext uri="{BB962C8B-B14F-4D97-AF65-F5344CB8AC3E}">
        <p14:creationId xmlns:p14="http://schemas.microsoft.com/office/powerpoint/2010/main" val="2117971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116632"/>
            <a:ext cx="8075240" cy="1371600"/>
          </a:xfrm>
        </p:spPr>
        <p:txBody>
          <a:bodyPr>
            <a:normAutofit fontScale="90000"/>
          </a:bodyPr>
          <a:lstStyle/>
          <a:p>
            <a:r>
              <a:rPr lang="zh-TW" altLang="en-US" dirty="0" smtClean="0">
                <a:solidFill>
                  <a:schemeClr val="tx1"/>
                </a:solidFill>
              </a:rPr>
              <a:t>荷蘭檢察官職</a:t>
            </a:r>
            <a:r>
              <a:rPr lang="zh-TW" altLang="en-US" dirty="0">
                <a:solidFill>
                  <a:schemeClr val="tx1"/>
                </a:solidFill>
              </a:rPr>
              <a:t>前</a:t>
            </a:r>
            <a:r>
              <a:rPr lang="zh-TW" altLang="en-US" dirty="0" smtClean="0">
                <a:solidFill>
                  <a:schemeClr val="tx1"/>
                </a:solidFill>
              </a:rPr>
              <a:t>養成新制</a:t>
            </a:r>
            <a:r>
              <a:rPr lang="en-US" altLang="zh-TW" dirty="0">
                <a:solidFill>
                  <a:schemeClr val="tx1"/>
                </a:solidFill>
              </a:rPr>
              <a:t>(2012</a:t>
            </a:r>
            <a:r>
              <a:rPr lang="zh-TW" altLang="en-US" dirty="0" smtClean="0">
                <a:solidFill>
                  <a:schemeClr val="tx1"/>
                </a:solidFill>
              </a:rPr>
              <a:t>年之後至今</a:t>
            </a:r>
            <a:r>
              <a:rPr lang="en-US" altLang="zh-TW" dirty="0" smtClean="0">
                <a:solidFill>
                  <a:schemeClr val="tx1"/>
                </a:solidFill>
              </a:rPr>
              <a:t>)</a:t>
            </a:r>
            <a:r>
              <a:rPr lang="en-US" altLang="zh-TW" dirty="0">
                <a:solidFill>
                  <a:schemeClr val="tx1"/>
                </a:solidFill>
              </a:rPr>
              <a:t/>
            </a:r>
            <a:br>
              <a:rPr lang="en-US" altLang="zh-TW" dirty="0">
                <a:solidFill>
                  <a:schemeClr val="tx1"/>
                </a:solidFill>
              </a:rPr>
            </a:br>
            <a:endParaRPr lang="zh-TW" altLang="en-US" dirty="0">
              <a:solidFill>
                <a:schemeClr val="tx1"/>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15542797"/>
              </p:ext>
            </p:extLst>
          </p:nvPr>
        </p:nvGraphicFramePr>
        <p:xfrm>
          <a:off x="107504" y="1556792"/>
          <a:ext cx="871296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6576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718"/>
            <a:ext cx="7643192" cy="1371600"/>
          </a:xfrm>
        </p:spPr>
        <p:txBody>
          <a:bodyPr>
            <a:normAutofit/>
          </a:bodyPr>
          <a:lstStyle/>
          <a:p>
            <a:r>
              <a:rPr lang="zh-TW" altLang="en-US" dirty="0" smtClean="0">
                <a:solidFill>
                  <a:schemeClr val="tx1"/>
                </a:solidFill>
              </a:rPr>
              <a:t>考察紀要</a:t>
            </a:r>
            <a:r>
              <a:rPr lang="en-US" altLang="zh-TW" dirty="0" smtClean="0">
                <a:solidFill>
                  <a:schemeClr val="tx1"/>
                </a:solidFill>
              </a:rPr>
              <a:t>-</a:t>
            </a:r>
            <a:r>
              <a:rPr lang="zh-TW" altLang="en-US" dirty="0" smtClean="0">
                <a:solidFill>
                  <a:schemeClr val="tx1"/>
                </a:solidFill>
              </a:rPr>
              <a:t>荷蘭</a:t>
            </a:r>
            <a:r>
              <a:rPr lang="zh-TW" altLang="en-US" dirty="0">
                <a:solidFill>
                  <a:schemeClr val="tx1"/>
                </a:solidFill>
              </a:rPr>
              <a:t>公共安全及司法部研究與文獻</a:t>
            </a:r>
            <a:r>
              <a:rPr lang="zh-TW" altLang="en-US" dirty="0" smtClean="0">
                <a:solidFill>
                  <a:schemeClr val="tx1"/>
                </a:solidFill>
              </a:rPr>
              <a:t>中心</a:t>
            </a:r>
            <a:r>
              <a:rPr lang="en-US" altLang="zh-TW" dirty="0" smtClean="0">
                <a:solidFill>
                  <a:schemeClr val="tx1"/>
                </a:solidFill>
                <a:latin typeface="+mn-lt"/>
              </a:rPr>
              <a:t>(WODC)</a:t>
            </a:r>
            <a:endParaRPr lang="zh-TW" altLang="en-US" dirty="0">
              <a:solidFill>
                <a:schemeClr val="tx1"/>
              </a:solidFill>
              <a:latin typeface="+mn-lt"/>
            </a:endParaRP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1762283332"/>
              </p:ext>
            </p:extLst>
          </p:nvPr>
        </p:nvGraphicFramePr>
        <p:xfrm>
          <a:off x="107034" y="1628800"/>
          <a:ext cx="871343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033" y="47824"/>
            <a:ext cx="542693" cy="356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128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718"/>
            <a:ext cx="8219256" cy="1371600"/>
          </a:xfrm>
        </p:spPr>
        <p:txBody>
          <a:bodyPr>
            <a:normAutofit/>
          </a:bodyPr>
          <a:lstStyle/>
          <a:p>
            <a:pPr algn="ctr"/>
            <a:r>
              <a:rPr lang="zh-TW" altLang="en-US" sz="2800" b="1" dirty="0" smtClean="0">
                <a:solidFill>
                  <a:schemeClr val="tx1"/>
                </a:solidFill>
                <a:latin typeface="+mj-ea"/>
              </a:rPr>
              <a:t>布魯塞爾</a:t>
            </a:r>
            <a:r>
              <a:rPr lang="zh-TW" altLang="en-US" sz="2800" b="1" dirty="0">
                <a:solidFill>
                  <a:schemeClr val="tx1"/>
                </a:solidFill>
                <a:latin typeface="+mj-ea"/>
              </a:rPr>
              <a:t>一級法院 </a:t>
            </a:r>
            <a:r>
              <a:rPr lang="en-US" altLang="zh-TW" sz="2800" b="1" dirty="0" smtClean="0">
                <a:solidFill>
                  <a:schemeClr val="tx1"/>
                </a:solidFill>
                <a:latin typeface="+mj-ea"/>
              </a:rPr>
              <a:t/>
            </a:r>
            <a:br>
              <a:rPr lang="en-US" altLang="zh-TW" sz="2800" b="1" dirty="0" smtClean="0">
                <a:solidFill>
                  <a:schemeClr val="tx1"/>
                </a:solidFill>
                <a:latin typeface="+mj-ea"/>
              </a:rPr>
            </a:br>
            <a:r>
              <a:rPr lang="en-US" altLang="zh-TW" sz="2800" b="1" dirty="0" smtClean="0">
                <a:solidFill>
                  <a:schemeClr val="tx1"/>
                </a:solidFill>
                <a:latin typeface="+mj-ea"/>
              </a:rPr>
              <a:t>(</a:t>
            </a:r>
            <a:r>
              <a:rPr lang="en-US" altLang="zh-TW" sz="2800" b="1" dirty="0">
                <a:solidFill>
                  <a:schemeClr val="tx1"/>
                </a:solidFill>
                <a:latin typeface="+mj-ea"/>
              </a:rPr>
              <a:t>Court of First Instance)</a:t>
            </a:r>
            <a:br>
              <a:rPr lang="en-US" altLang="zh-TW" sz="2800" b="1" dirty="0">
                <a:solidFill>
                  <a:schemeClr val="tx1"/>
                </a:solidFill>
                <a:latin typeface="+mj-ea"/>
              </a:rPr>
            </a:br>
            <a:endParaRPr lang="zh-TW" altLang="en-US" sz="2800" b="1" dirty="0">
              <a:solidFill>
                <a:schemeClr val="tx1"/>
              </a:solidFill>
              <a:latin typeface="+mj-ea"/>
            </a:endParaRPr>
          </a:p>
        </p:txBody>
      </p:sp>
      <p:pic>
        <p:nvPicPr>
          <p:cNvPr id="9" name="內容版面配置區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79512" y="1844824"/>
            <a:ext cx="4764749" cy="4392488"/>
          </a:xfrm>
          <a:prstGeom prst="rect">
            <a:avLst/>
          </a:prstGeom>
          <a:ln>
            <a:noFill/>
          </a:ln>
          <a:effectLst>
            <a:softEdge rad="112500"/>
          </a:effectLst>
        </p:spPr>
      </p:pic>
      <p:pic>
        <p:nvPicPr>
          <p:cNvPr id="10" name="內容版面配置區 9"/>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148064" y="1628800"/>
            <a:ext cx="3528392" cy="4704522"/>
          </a:xfrm>
          <a:prstGeom prst="rect">
            <a:avLst/>
          </a:prstGeom>
          <a:ln>
            <a:noFill/>
          </a:ln>
          <a:effectLst>
            <a:softEdge rad="112500"/>
          </a:effec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24805"/>
            <a:ext cx="513764" cy="36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7150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基本">
  <a:themeElements>
    <a:clrScheme name="基本">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基本">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1057</TotalTime>
  <Words>8581</Words>
  <Application>Microsoft Office PowerPoint</Application>
  <PresentationFormat>如螢幕大小 (4:3)</PresentationFormat>
  <Paragraphs>370</Paragraphs>
  <Slides>30</Slides>
  <Notes>30</Notes>
  <HiddenSlides>0</HiddenSlides>
  <MMClips>0</MMClips>
  <ScaleCrop>false</ScaleCrop>
  <HeadingPairs>
    <vt:vector size="4" baseType="variant">
      <vt:variant>
        <vt:lpstr>佈景主題</vt:lpstr>
      </vt:variant>
      <vt:variant>
        <vt:i4>1</vt:i4>
      </vt:variant>
      <vt:variant>
        <vt:lpstr>投影片標題</vt:lpstr>
      </vt:variant>
      <vt:variant>
        <vt:i4>30</vt:i4>
      </vt:variant>
    </vt:vector>
  </HeadingPairs>
  <TitlesOfParts>
    <vt:vector size="31" baseType="lpstr">
      <vt:lpstr>基本</vt:lpstr>
      <vt:lpstr> 106年度赴法國、比利時及荷蘭考察 司法官職前教育、在職教育及犯罪防 治研究機構出國報告 </vt:lpstr>
      <vt:lpstr> 報告大綱</vt:lpstr>
      <vt:lpstr> 行程介紹</vt:lpstr>
      <vt:lpstr> 行程介紹</vt:lpstr>
      <vt:lpstr>考察紀要-海牙地區檢察署</vt:lpstr>
      <vt:lpstr>荷蘭擔任法官及檢察官之資格條件(2012年之後) </vt:lpstr>
      <vt:lpstr>荷蘭檢察官職前養成新制(2012年之後至今) </vt:lpstr>
      <vt:lpstr>考察紀要-荷蘭公共安全及司法部研究與文獻中心(WODC)</vt:lpstr>
      <vt:lpstr>布魯塞爾一級法院  (Court of First Instance) </vt:lpstr>
      <vt:lpstr>布魯塞爾一級法院  (Court of First Instance) </vt:lpstr>
      <vt:lpstr>布魯塞爾一級法院  (Court of First Instance) </vt:lpstr>
      <vt:lpstr>考察紀要-比利時BEVEREN監獄</vt:lpstr>
      <vt:lpstr>Beveren監獄</vt:lpstr>
      <vt:lpstr>BEVEREN監獄-舍房區域</vt:lpstr>
      <vt:lpstr>BEVEREN監獄-公共空間</vt:lpstr>
      <vt:lpstr>考察紀要-歐洲司法培訓網絡(EJTN)</vt:lpstr>
      <vt:lpstr>EJTN-在職訓練部分</vt:lpstr>
      <vt:lpstr>EJTN組織圖</vt:lpstr>
      <vt:lpstr>EJTN-職前訓練部分</vt:lpstr>
      <vt:lpstr>PowerPoint 簡報</vt:lpstr>
      <vt:lpstr>比利時司法學院-IGO-IFJ</vt:lpstr>
      <vt:lpstr>法國國家司法官學院巴黎校區(ENM PARIS)</vt:lpstr>
      <vt:lpstr>法國司法官職前訓練-訓期31週</vt:lpstr>
      <vt:lpstr>法國刑事法律與刑事制度社會學研究中心 (CESDIP)</vt:lpstr>
      <vt:lpstr>法國國家司法官學院總院區(ENM BORDEAUX)</vt:lpstr>
      <vt:lpstr>PowerPoint 簡報</vt:lpstr>
      <vt:lpstr>司法官職前養成課程</vt:lpstr>
      <vt:lpstr>後記</vt:lpstr>
      <vt:lpstr>考察心得</vt:lpstr>
      <vt:lpstr>謝謝聆聽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106年度赴法國、比利時及荷蘭考察 司法官職前教育、在職教育及犯罪防 治研究機構出國報告</dc:title>
  <dc:creator>林彥均</dc:creator>
  <cp:lastModifiedBy>林彥均</cp:lastModifiedBy>
  <cp:revision>46</cp:revision>
  <cp:lastPrinted>2017-12-18T01:21:21Z</cp:lastPrinted>
  <dcterms:created xsi:type="dcterms:W3CDTF">2017-12-12T01:59:58Z</dcterms:created>
  <dcterms:modified xsi:type="dcterms:W3CDTF">2017-12-18T09:40:46Z</dcterms:modified>
</cp:coreProperties>
</file>